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14" r:id="rId2"/>
    <p:sldId id="265" r:id="rId3"/>
    <p:sldId id="326" r:id="rId4"/>
    <p:sldId id="309" r:id="rId5"/>
    <p:sldId id="300" r:id="rId6"/>
    <p:sldId id="301" r:id="rId7"/>
    <p:sldId id="316" r:id="rId8"/>
    <p:sldId id="312" r:id="rId9"/>
    <p:sldId id="302" r:id="rId10"/>
    <p:sldId id="328" r:id="rId11"/>
    <p:sldId id="331" r:id="rId12"/>
    <p:sldId id="318" r:id="rId13"/>
    <p:sldId id="310" r:id="rId14"/>
    <p:sldId id="327" r:id="rId15"/>
    <p:sldId id="317" r:id="rId16"/>
    <p:sldId id="319" r:id="rId17"/>
    <p:sldId id="313" r:id="rId18"/>
    <p:sldId id="330" r:id="rId19"/>
    <p:sldId id="329" r:id="rId20"/>
    <p:sldId id="320" r:id="rId21"/>
    <p:sldId id="323" r:id="rId22"/>
    <p:sldId id="324" r:id="rId23"/>
    <p:sldId id="325" r:id="rId24"/>
    <p:sldId id="3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9BD5E1"/>
    <a:srgbClr val="FF9999"/>
    <a:srgbClr val="99EFEB"/>
    <a:srgbClr val="2BDDD5"/>
    <a:srgbClr val="FFCCFF"/>
    <a:srgbClr val="CC3300"/>
    <a:srgbClr val="CCCCFF"/>
    <a:srgbClr val="66CCFF"/>
    <a:srgbClr val="BF91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itika%20Aggarwal\Desktop\Course%20project%20by%20prof%20ranjith%20padinhateeri\modelling%20notebooks\Project%20phase%202\information%20table%20for%20mutant%20strains%20of%20pho5%20promot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itika%20Aggarwal\Desktop\Course%20project%20by%20prof%20ranjith%20padinhateeri\modelling%20notebooks\Project%20phase%202\final_mod_info.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020135852246196E-2"/>
          <c:y val="1.6386329852107816E-2"/>
          <c:w val="0.92883025967342292"/>
          <c:h val="0.67169694950283609"/>
        </c:manualLayout>
      </c:layout>
      <c:barChart>
        <c:barDir val="col"/>
        <c:grouping val="clustered"/>
        <c:varyColors val="0"/>
        <c:ser>
          <c:idx val="0"/>
          <c:order val="0"/>
          <c:tx>
            <c:strRef>
              <c:f>Sheet1!$E$1</c:f>
              <c:strCache>
                <c:ptCount val="1"/>
                <c:pt idx="0">
                  <c:v>Information using Experimental predictions</c:v>
                </c:pt>
              </c:strCache>
            </c:strRef>
          </c:tx>
          <c:spPr>
            <a:solidFill>
              <a:schemeClr val="accent1">
                <a:lumMod val="75000"/>
              </a:schemeClr>
            </a:solidFill>
            <a:ln>
              <a:noFill/>
            </a:ln>
            <a:effectLst/>
          </c:spPr>
          <c:invertIfNegative val="0"/>
          <c:cat>
            <c:strRef>
              <c:f>Sheet1!$D$2:$D$7</c:f>
              <c:strCache>
                <c:ptCount val="6"/>
                <c:pt idx="0">
                  <c:v>PHO4, PHO80 TATA (wild type)</c:v>
                </c:pt>
                <c:pt idx="1">
                  <c:v>PHO4, pho80Δ TATA</c:v>
                </c:pt>
                <c:pt idx="2">
                  <c:v>PHO4, PHO80, pho2Δ TATA</c:v>
                </c:pt>
                <c:pt idx="3">
                  <c:v>pho4Δ, pho80Δ tata</c:v>
                </c:pt>
                <c:pt idx="4">
                  <c:v>pho4[85-99], pho80Δ tata</c:v>
                </c:pt>
                <c:pt idx="5">
                  <c:v>PHO4, pho80Δ tata</c:v>
                </c:pt>
              </c:strCache>
            </c:strRef>
          </c:cat>
          <c:val>
            <c:numRef>
              <c:f>Sheet1!$E$2:$E$7</c:f>
              <c:numCache>
                <c:formatCode>General</c:formatCode>
                <c:ptCount val="6"/>
                <c:pt idx="0">
                  <c:v>1.946</c:v>
                </c:pt>
                <c:pt idx="1">
                  <c:v>2.6389999999999998</c:v>
                </c:pt>
                <c:pt idx="2">
                  <c:v>2.117</c:v>
                </c:pt>
                <c:pt idx="3">
                  <c:v>1.6479999999999999</c:v>
                </c:pt>
                <c:pt idx="4">
                  <c:v>2.5289999999999999</c:v>
                </c:pt>
                <c:pt idx="5">
                  <c:v>2.7610000000000001</c:v>
                </c:pt>
              </c:numCache>
            </c:numRef>
          </c:val>
          <c:extLst>
            <c:ext xmlns:c16="http://schemas.microsoft.com/office/drawing/2014/chart" uri="{C3380CC4-5D6E-409C-BE32-E72D297353CC}">
              <c16:uniqueId val="{00000000-CDF8-420E-A1EE-DD04C25ECA91}"/>
            </c:ext>
          </c:extLst>
        </c:ser>
        <c:ser>
          <c:idx val="1"/>
          <c:order val="1"/>
          <c:tx>
            <c:strRef>
              <c:f>Sheet1!$F$1</c:f>
              <c:strCache>
                <c:ptCount val="1"/>
                <c:pt idx="0">
                  <c:v>Information using Theoretical Predictions</c:v>
                </c:pt>
              </c:strCache>
            </c:strRef>
          </c:tx>
          <c:spPr>
            <a:solidFill>
              <a:schemeClr val="accent2">
                <a:lumMod val="75000"/>
              </a:schemeClr>
            </a:solidFill>
            <a:ln>
              <a:noFill/>
            </a:ln>
            <a:effectLst/>
          </c:spPr>
          <c:invertIfNegative val="0"/>
          <c:cat>
            <c:strRef>
              <c:f>Sheet1!$D$2:$D$7</c:f>
              <c:strCache>
                <c:ptCount val="6"/>
                <c:pt idx="0">
                  <c:v>PHO4, PHO80 TATA (wild type)</c:v>
                </c:pt>
                <c:pt idx="1">
                  <c:v>PHO4, pho80Δ TATA</c:v>
                </c:pt>
                <c:pt idx="2">
                  <c:v>PHO4, PHO80, pho2Δ TATA</c:v>
                </c:pt>
                <c:pt idx="3">
                  <c:v>pho4Δ, pho80Δ tata</c:v>
                </c:pt>
                <c:pt idx="4">
                  <c:v>pho4[85-99], pho80Δ tata</c:v>
                </c:pt>
                <c:pt idx="5">
                  <c:v>PHO4, pho80Δ tata</c:v>
                </c:pt>
              </c:strCache>
            </c:strRef>
          </c:cat>
          <c:val>
            <c:numRef>
              <c:f>Sheet1!$F$2:$F$7</c:f>
              <c:numCache>
                <c:formatCode>General</c:formatCode>
                <c:ptCount val="6"/>
                <c:pt idx="0">
                  <c:v>1.996</c:v>
                </c:pt>
                <c:pt idx="1">
                  <c:v>2.6280000000000001</c:v>
                </c:pt>
                <c:pt idx="2">
                  <c:v>2.1080000000000001</c:v>
                </c:pt>
                <c:pt idx="3">
                  <c:v>1.5620000000000001</c:v>
                </c:pt>
                <c:pt idx="4">
                  <c:v>2.5230000000000001</c:v>
                </c:pt>
                <c:pt idx="5">
                  <c:v>2.734</c:v>
                </c:pt>
              </c:numCache>
            </c:numRef>
          </c:val>
          <c:extLst>
            <c:ext xmlns:c16="http://schemas.microsoft.com/office/drawing/2014/chart" uri="{C3380CC4-5D6E-409C-BE32-E72D297353CC}">
              <c16:uniqueId val="{00000001-CDF8-420E-A1EE-DD04C25ECA91}"/>
            </c:ext>
          </c:extLst>
        </c:ser>
        <c:ser>
          <c:idx val="2"/>
          <c:order val="2"/>
          <c:tx>
            <c:strRef>
              <c:f>Sheet1!$G$1</c:f>
              <c:strCache>
                <c:ptCount val="1"/>
                <c:pt idx="0">
                  <c:v>Information using Monte carlo simulations</c:v>
                </c:pt>
              </c:strCache>
            </c:strRef>
          </c:tx>
          <c:spPr>
            <a:solidFill>
              <a:schemeClr val="accent6">
                <a:lumMod val="75000"/>
              </a:schemeClr>
            </a:solidFill>
            <a:ln>
              <a:noFill/>
            </a:ln>
            <a:effectLst/>
          </c:spPr>
          <c:invertIfNegative val="0"/>
          <c:cat>
            <c:strRef>
              <c:f>Sheet1!$D$2:$D$7</c:f>
              <c:strCache>
                <c:ptCount val="6"/>
                <c:pt idx="0">
                  <c:v>PHO4, PHO80 TATA (wild type)</c:v>
                </c:pt>
                <c:pt idx="1">
                  <c:v>PHO4, pho80Δ TATA</c:v>
                </c:pt>
                <c:pt idx="2">
                  <c:v>PHO4, PHO80, pho2Δ TATA</c:v>
                </c:pt>
                <c:pt idx="3">
                  <c:v>pho4Δ, pho80Δ tata</c:v>
                </c:pt>
                <c:pt idx="4">
                  <c:v>pho4[85-99], pho80Δ tata</c:v>
                </c:pt>
                <c:pt idx="5">
                  <c:v>PHO4, pho80Δ tata</c:v>
                </c:pt>
              </c:strCache>
            </c:strRef>
          </c:cat>
          <c:val>
            <c:numRef>
              <c:f>Sheet1!$G$2:$G$7</c:f>
              <c:numCache>
                <c:formatCode>General</c:formatCode>
                <c:ptCount val="6"/>
                <c:pt idx="0">
                  <c:v>1.93</c:v>
                </c:pt>
                <c:pt idx="1">
                  <c:v>2.4129999999999998</c:v>
                </c:pt>
                <c:pt idx="2">
                  <c:v>2.0070000000000001</c:v>
                </c:pt>
                <c:pt idx="3">
                  <c:v>1.58</c:v>
                </c:pt>
                <c:pt idx="4">
                  <c:v>2.59</c:v>
                </c:pt>
                <c:pt idx="5">
                  <c:v>2.4900000000000002</c:v>
                </c:pt>
              </c:numCache>
            </c:numRef>
          </c:val>
          <c:extLst>
            <c:ext xmlns:c16="http://schemas.microsoft.com/office/drawing/2014/chart" uri="{C3380CC4-5D6E-409C-BE32-E72D297353CC}">
              <c16:uniqueId val="{00000002-CDF8-420E-A1EE-DD04C25ECA91}"/>
            </c:ext>
          </c:extLst>
        </c:ser>
        <c:dLbls>
          <c:showLegendKey val="0"/>
          <c:showVal val="0"/>
          <c:showCatName val="0"/>
          <c:showSerName val="0"/>
          <c:showPercent val="0"/>
          <c:showBubbleSize val="0"/>
        </c:dLbls>
        <c:gapWidth val="219"/>
        <c:overlap val="-27"/>
        <c:axId val="419494920"/>
        <c:axId val="419493608"/>
      </c:barChart>
      <c:catAx>
        <c:axId val="41949492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a:t>Different</a:t>
                </a:r>
                <a:r>
                  <a:rPr lang="en-IN" sz="1600" baseline="0"/>
                  <a:t> mutant strains of PHO5 promoter</a:t>
                </a:r>
                <a:endParaRPr lang="en-IN" sz="1600"/>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19493608"/>
        <c:crosses val="autoZero"/>
        <c:auto val="1"/>
        <c:lblAlgn val="ctr"/>
        <c:lblOffset val="100"/>
        <c:noMultiLvlLbl val="0"/>
      </c:catAx>
      <c:valAx>
        <c:axId val="419493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dirty="0"/>
                  <a:t>Information</a:t>
                </a:r>
                <a:r>
                  <a:rPr lang="en-IN" sz="1600" baseline="0" dirty="0"/>
                  <a:t> value (in bits)</a:t>
                </a:r>
                <a:endParaRPr lang="en-IN" sz="1600" dirty="0"/>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9494920"/>
        <c:crosses val="autoZero"/>
        <c:crossBetween val="between"/>
      </c:valAx>
      <c:spPr>
        <a:noFill/>
        <a:ln>
          <a:noFill/>
        </a:ln>
        <a:effectLst/>
      </c:spPr>
    </c:plotArea>
    <c:legend>
      <c:legendPos val="b"/>
      <c:layout>
        <c:manualLayout>
          <c:xMode val="edge"/>
          <c:yMode val="edge"/>
          <c:x val="5.1740189042275789E-3"/>
          <c:y val="0.87503900255764955"/>
          <c:w val="0.99290807296511874"/>
          <c:h val="0.1124670620018924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228046077622431E-2"/>
          <c:y val="1.466078042540889E-2"/>
          <c:w val="0.89923996019540808"/>
          <c:h val="0.76710917787435662"/>
        </c:manualLayout>
      </c:layout>
      <c:barChart>
        <c:barDir val="col"/>
        <c:grouping val="clustered"/>
        <c:varyColors val="0"/>
        <c:ser>
          <c:idx val="0"/>
          <c:order val="0"/>
          <c:tx>
            <c:strRef>
              <c:f>final_mod_info!$C$31</c:f>
              <c:strCache>
                <c:ptCount val="1"/>
                <c:pt idx="0">
                  <c:v>Information (in bits)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final_mod_info!$B$32:$B$57</c:f>
              <c:strCache>
                <c:ptCount val="26"/>
                <c:pt idx="0">
                  <c:v>H3K4me3</c:v>
                </c:pt>
                <c:pt idx="1">
                  <c:v>H3K4ac</c:v>
                </c:pt>
                <c:pt idx="2">
                  <c:v>H4K20me</c:v>
                </c:pt>
                <c:pt idx="3">
                  <c:v>H2AS129ph</c:v>
                </c:pt>
                <c:pt idx="4">
                  <c:v>H3K18ac</c:v>
                </c:pt>
                <c:pt idx="5">
                  <c:v>Htz1</c:v>
                </c:pt>
                <c:pt idx="6">
                  <c:v>H4K16ac</c:v>
                </c:pt>
                <c:pt idx="7">
                  <c:v>H3K9ac</c:v>
                </c:pt>
                <c:pt idx="8">
                  <c:v>H3K56ac</c:v>
                </c:pt>
                <c:pt idx="9">
                  <c:v>H4R3me2s</c:v>
                </c:pt>
                <c:pt idx="10">
                  <c:v>H3K23ac</c:v>
                </c:pt>
                <c:pt idx="11">
                  <c:v>H3S10ph</c:v>
                </c:pt>
                <c:pt idx="12">
                  <c:v>H3K14ac</c:v>
                </c:pt>
                <c:pt idx="13">
                  <c:v>H4K8ac</c:v>
                </c:pt>
                <c:pt idx="14">
                  <c:v>H3K36me</c:v>
                </c:pt>
                <c:pt idx="15">
                  <c:v>H3K27ac</c:v>
                </c:pt>
                <c:pt idx="16">
                  <c:v>H2AK5ac</c:v>
                </c:pt>
                <c:pt idx="17">
                  <c:v>H3K79me3</c:v>
                </c:pt>
                <c:pt idx="18">
                  <c:v>H3K4me2</c:v>
                </c:pt>
                <c:pt idx="19">
                  <c:v>H3K36me2</c:v>
                </c:pt>
                <c:pt idx="20">
                  <c:v>H3K4me</c:v>
                </c:pt>
                <c:pt idx="21">
                  <c:v>H3K36me3</c:v>
                </c:pt>
                <c:pt idx="22">
                  <c:v>H4K12ac</c:v>
                </c:pt>
                <c:pt idx="23">
                  <c:v>H4K5ac</c:v>
                </c:pt>
                <c:pt idx="24">
                  <c:v>H4R3me</c:v>
                </c:pt>
                <c:pt idx="25">
                  <c:v>H3K79me</c:v>
                </c:pt>
              </c:strCache>
            </c:strRef>
          </c:cat>
          <c:val>
            <c:numRef>
              <c:f>final_mod_info!$C$32:$C$57</c:f>
              <c:numCache>
                <c:formatCode>General</c:formatCode>
                <c:ptCount val="26"/>
                <c:pt idx="0">
                  <c:v>2.2274570296852199</c:v>
                </c:pt>
                <c:pt idx="1">
                  <c:v>2.23245335178144</c:v>
                </c:pt>
                <c:pt idx="2">
                  <c:v>2.2352516964554798</c:v>
                </c:pt>
                <c:pt idx="3">
                  <c:v>2.2418150213082102</c:v>
                </c:pt>
                <c:pt idx="4">
                  <c:v>2.2442625124998901</c:v>
                </c:pt>
                <c:pt idx="5">
                  <c:v>2.2498286184707599</c:v>
                </c:pt>
                <c:pt idx="6">
                  <c:v>2.2529845744169199</c:v>
                </c:pt>
                <c:pt idx="7">
                  <c:v>2.2546921110387701</c:v>
                </c:pt>
                <c:pt idx="8">
                  <c:v>2.27788672920224</c:v>
                </c:pt>
                <c:pt idx="9">
                  <c:v>2.2790542820189299</c:v>
                </c:pt>
                <c:pt idx="10">
                  <c:v>2.2811212806610901</c:v>
                </c:pt>
                <c:pt idx="11">
                  <c:v>2.2829247259638499</c:v>
                </c:pt>
                <c:pt idx="12">
                  <c:v>2.2872127209408299</c:v>
                </c:pt>
                <c:pt idx="13">
                  <c:v>2.2960551845635</c:v>
                </c:pt>
                <c:pt idx="14">
                  <c:v>2.2987087246267799</c:v>
                </c:pt>
                <c:pt idx="15">
                  <c:v>2.30231572650984</c:v>
                </c:pt>
                <c:pt idx="16">
                  <c:v>2.3052817678819499</c:v>
                </c:pt>
                <c:pt idx="17">
                  <c:v>2.3264583065087598</c:v>
                </c:pt>
                <c:pt idx="18">
                  <c:v>2.3297090745963298</c:v>
                </c:pt>
                <c:pt idx="19">
                  <c:v>2.3349160239338498</c:v>
                </c:pt>
                <c:pt idx="20">
                  <c:v>2.3408690597952</c:v>
                </c:pt>
                <c:pt idx="21">
                  <c:v>2.3471058408131502</c:v>
                </c:pt>
                <c:pt idx="22">
                  <c:v>2.34970663628628</c:v>
                </c:pt>
                <c:pt idx="23">
                  <c:v>2.35417233602104</c:v>
                </c:pt>
                <c:pt idx="24">
                  <c:v>2.3561422215583199</c:v>
                </c:pt>
                <c:pt idx="25">
                  <c:v>2.37056856224353</c:v>
                </c:pt>
              </c:numCache>
            </c:numRef>
          </c:val>
          <c:extLst>
            <c:ext xmlns:c16="http://schemas.microsoft.com/office/drawing/2014/chart" uri="{C3380CC4-5D6E-409C-BE32-E72D297353CC}">
              <c16:uniqueId val="{00000000-4885-408B-B70C-F96449829357}"/>
            </c:ext>
          </c:extLst>
        </c:ser>
        <c:dLbls>
          <c:dLblPos val="outEnd"/>
          <c:showLegendKey val="0"/>
          <c:showVal val="1"/>
          <c:showCatName val="0"/>
          <c:showSerName val="0"/>
          <c:showPercent val="0"/>
          <c:showBubbleSize val="0"/>
        </c:dLbls>
        <c:gapWidth val="100"/>
        <c:overlap val="-24"/>
        <c:axId val="507250912"/>
        <c:axId val="507253208"/>
      </c:barChart>
      <c:catAx>
        <c:axId val="50725091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IN" sz="1600" b="1"/>
                  <a:t>Names</a:t>
                </a:r>
                <a:r>
                  <a:rPr lang="en-IN" sz="1600" b="1" baseline="0"/>
                  <a:t> of nucleosome modification</a:t>
                </a:r>
                <a:endParaRPr lang="en-IN" sz="1600" b="1"/>
              </a:p>
            </c:rich>
          </c:tx>
          <c:layout>
            <c:manualLayout>
              <c:xMode val="edge"/>
              <c:yMode val="edge"/>
              <c:x val="0.34119413064566084"/>
              <c:y val="0.9371877438684937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507253208"/>
        <c:crosses val="autoZero"/>
        <c:auto val="1"/>
        <c:lblAlgn val="ctr"/>
        <c:lblOffset val="100"/>
        <c:noMultiLvlLbl val="0"/>
      </c:catAx>
      <c:valAx>
        <c:axId val="507253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sz="1600" b="1"/>
                  <a:t>Information</a:t>
                </a:r>
                <a:r>
                  <a:rPr lang="en-IN" sz="1600" b="1" baseline="0"/>
                  <a:t> (in bits)</a:t>
                </a:r>
                <a:endParaRPr lang="en-IN" sz="1600" b="1"/>
              </a:p>
            </c:rich>
          </c:tx>
          <c:layout>
            <c:manualLayout>
              <c:xMode val="edge"/>
              <c:yMode val="edge"/>
              <c:x val="7.9668124793093819E-4"/>
              <c:y val="0.26645341077240708"/>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07250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E60607-564E-4DEA-A4DD-BA7A70ACA474}" type="doc">
      <dgm:prSet loTypeId="urn:microsoft.com/office/officeart/2005/8/layout/equation2" loCatId="relationship" qsTypeId="urn:microsoft.com/office/officeart/2005/8/quickstyle/simple3" qsCatId="simple" csTypeId="urn:microsoft.com/office/officeart/2005/8/colors/colorful4" csCatId="colorful" phldr="1"/>
      <dgm:spPr/>
    </dgm:pt>
    <dgm:pt modelId="{3741613C-CBB8-42EE-BD0E-B3ACA854A760}">
      <dgm:prSet phldrT="[Text]" custT="1"/>
      <dgm:spPr/>
      <dgm:t>
        <a:bodyPr/>
        <a:lstStyle/>
        <a:p>
          <a:r>
            <a:rPr lang="en-IN" sz="1800" dirty="0"/>
            <a:t>I highly appreciate the constant support and encouragement by my guide Professor </a:t>
          </a:r>
          <a:r>
            <a:rPr lang="en-IN" sz="1800" b="1" dirty="0"/>
            <a:t>Ranjith Padinhateeri</a:t>
          </a:r>
        </a:p>
      </dgm:t>
    </dgm:pt>
    <dgm:pt modelId="{DD1F76E8-2EC2-4F22-AC63-0FE5D81EE4FA}" type="parTrans" cxnId="{4E82D9E2-FD6E-446F-B194-9E55E5EE2241}">
      <dgm:prSet/>
      <dgm:spPr/>
      <dgm:t>
        <a:bodyPr/>
        <a:lstStyle/>
        <a:p>
          <a:endParaRPr lang="en-IN"/>
        </a:p>
      </dgm:t>
    </dgm:pt>
    <dgm:pt modelId="{07ABE8AC-DB00-4D3C-A538-04C671690B52}" type="sibTrans" cxnId="{4E82D9E2-FD6E-446F-B194-9E55E5EE2241}">
      <dgm:prSet/>
      <dgm:spPr>
        <a:solidFill>
          <a:schemeClr val="accent6">
            <a:lumMod val="60000"/>
            <a:lumOff val="40000"/>
          </a:schemeClr>
        </a:solidFill>
      </dgm:spPr>
      <dgm:t>
        <a:bodyPr/>
        <a:lstStyle/>
        <a:p>
          <a:endParaRPr lang="en-IN"/>
        </a:p>
      </dgm:t>
    </dgm:pt>
    <dgm:pt modelId="{AB9584D4-1C7C-42EA-AD7C-7BCC0EB0D89B}">
      <dgm:prSet phldrT="[Text]"/>
      <dgm:spPr>
        <a:solidFill>
          <a:srgbClr val="FF9999"/>
        </a:solidFill>
      </dgm:spPr>
      <dgm:t>
        <a:bodyPr/>
        <a:lstStyle/>
        <a:p>
          <a:r>
            <a:rPr lang="en-IN" dirty="0"/>
            <a:t>Special Thanks to </a:t>
          </a:r>
          <a:r>
            <a:rPr lang="en-IN" b="1" dirty="0"/>
            <a:t>Sangram, Vinoth and other lab members</a:t>
          </a:r>
          <a:r>
            <a:rPr lang="en-IN" dirty="0"/>
            <a:t> who helped me along the way  </a:t>
          </a:r>
        </a:p>
      </dgm:t>
    </dgm:pt>
    <dgm:pt modelId="{CD068C6D-0688-4FDA-A0BF-74FA18BD1DAC}" type="parTrans" cxnId="{8311E583-E7A9-426D-BC76-516A23878D37}">
      <dgm:prSet/>
      <dgm:spPr/>
      <dgm:t>
        <a:bodyPr/>
        <a:lstStyle/>
        <a:p>
          <a:endParaRPr lang="en-IN"/>
        </a:p>
      </dgm:t>
    </dgm:pt>
    <dgm:pt modelId="{650197B3-3649-4681-87B3-9FC53D51CA47}" type="sibTrans" cxnId="{8311E583-E7A9-426D-BC76-516A23878D37}">
      <dgm:prSet/>
      <dgm:spPr>
        <a:solidFill>
          <a:srgbClr val="CCCCFF"/>
        </a:solidFill>
      </dgm:spPr>
      <dgm:t>
        <a:bodyPr/>
        <a:lstStyle/>
        <a:p>
          <a:endParaRPr lang="en-IN"/>
        </a:p>
      </dgm:t>
    </dgm:pt>
    <dgm:pt modelId="{02E3755B-F080-4F75-8A49-F670FB8165F5}">
      <dgm:prSet phldrT="[Text]"/>
      <dgm:spPr>
        <a:solidFill>
          <a:srgbClr val="9BD5E1"/>
        </a:solidFill>
      </dgm:spPr>
      <dgm:t>
        <a:bodyPr/>
        <a:lstStyle/>
        <a:p>
          <a:r>
            <a:rPr lang="en-IN" dirty="0"/>
            <a:t>Successful Completion of Project Phase 2</a:t>
          </a:r>
        </a:p>
      </dgm:t>
    </dgm:pt>
    <dgm:pt modelId="{01454B29-55B9-47B9-9BA8-B508EAC320DB}" type="parTrans" cxnId="{413FE1E9-97F5-434C-AE47-02EAEE07E9F8}">
      <dgm:prSet/>
      <dgm:spPr/>
      <dgm:t>
        <a:bodyPr/>
        <a:lstStyle/>
        <a:p>
          <a:endParaRPr lang="en-IN"/>
        </a:p>
      </dgm:t>
    </dgm:pt>
    <dgm:pt modelId="{32963ADF-3510-4DAF-BFA7-91CD93955753}" type="sibTrans" cxnId="{413FE1E9-97F5-434C-AE47-02EAEE07E9F8}">
      <dgm:prSet/>
      <dgm:spPr/>
      <dgm:t>
        <a:bodyPr/>
        <a:lstStyle/>
        <a:p>
          <a:endParaRPr lang="en-IN"/>
        </a:p>
      </dgm:t>
    </dgm:pt>
    <dgm:pt modelId="{2599EEDB-833D-4509-91E1-FF4E431AF82A}" type="pres">
      <dgm:prSet presAssocID="{A3E60607-564E-4DEA-A4DD-BA7A70ACA474}" presName="Name0" presStyleCnt="0">
        <dgm:presLayoutVars>
          <dgm:dir/>
          <dgm:resizeHandles val="exact"/>
        </dgm:presLayoutVars>
      </dgm:prSet>
      <dgm:spPr/>
    </dgm:pt>
    <dgm:pt modelId="{B8392274-F5BD-484D-B8DF-48FE86A5C600}" type="pres">
      <dgm:prSet presAssocID="{A3E60607-564E-4DEA-A4DD-BA7A70ACA474}" presName="vNodes" presStyleCnt="0"/>
      <dgm:spPr/>
    </dgm:pt>
    <dgm:pt modelId="{D71C7A5D-F9D3-446A-8C37-C955BE8507EE}" type="pres">
      <dgm:prSet presAssocID="{3741613C-CBB8-42EE-BD0E-B3ACA854A760}" presName="node" presStyleLbl="node1" presStyleIdx="0" presStyleCnt="3" custScaleX="111658" custScaleY="99427" custLinFactY="1001" custLinFactNeighborX="-37193" custLinFactNeighborY="100000">
        <dgm:presLayoutVars>
          <dgm:bulletEnabled val="1"/>
        </dgm:presLayoutVars>
      </dgm:prSet>
      <dgm:spPr/>
    </dgm:pt>
    <dgm:pt modelId="{DD6E183F-FF81-43BA-8B46-3B0EA5DD29CA}" type="pres">
      <dgm:prSet presAssocID="{07ABE8AC-DB00-4D3C-A538-04C671690B52}" presName="spacerT" presStyleCnt="0"/>
      <dgm:spPr/>
    </dgm:pt>
    <dgm:pt modelId="{82077E91-A554-4CD2-B2EC-7517771EAE9B}" type="pres">
      <dgm:prSet presAssocID="{07ABE8AC-DB00-4D3C-A538-04C671690B52}" presName="sibTrans" presStyleLbl="sibTrans2D1" presStyleIdx="0" presStyleCnt="2" custLinFactNeighborX="-69571" custLinFactNeighborY="17285"/>
      <dgm:spPr/>
    </dgm:pt>
    <dgm:pt modelId="{9B3669DB-7532-4C06-96BA-04F972B058E4}" type="pres">
      <dgm:prSet presAssocID="{07ABE8AC-DB00-4D3C-A538-04C671690B52}" presName="spacerB" presStyleCnt="0"/>
      <dgm:spPr/>
    </dgm:pt>
    <dgm:pt modelId="{997857F5-0589-4596-B64B-A946229F766F}" type="pres">
      <dgm:prSet presAssocID="{AB9584D4-1C7C-42EA-AD7C-7BCC0EB0D89B}" presName="node" presStyleLbl="node1" presStyleIdx="1" presStyleCnt="3" custScaleX="120238" custScaleY="104396" custLinFactNeighborX="-37193" custLinFactNeighborY="-69138">
        <dgm:presLayoutVars>
          <dgm:bulletEnabled val="1"/>
        </dgm:presLayoutVars>
      </dgm:prSet>
      <dgm:spPr/>
    </dgm:pt>
    <dgm:pt modelId="{1DF8D08D-6431-453A-B0AB-FFCCB7E2AB5A}" type="pres">
      <dgm:prSet presAssocID="{A3E60607-564E-4DEA-A4DD-BA7A70ACA474}" presName="sibTransLast" presStyleLbl="sibTrans2D1" presStyleIdx="1" presStyleCnt="2" custScaleX="52747" custScaleY="53296" custLinFactNeighborX="55995" custLinFactNeighborY="-4704"/>
      <dgm:spPr/>
    </dgm:pt>
    <dgm:pt modelId="{217782E2-D8EE-4BF2-9B0A-D699AD84D3BD}" type="pres">
      <dgm:prSet presAssocID="{A3E60607-564E-4DEA-A4DD-BA7A70ACA474}" presName="connectorText" presStyleLbl="sibTrans2D1" presStyleIdx="1" presStyleCnt="2"/>
      <dgm:spPr/>
    </dgm:pt>
    <dgm:pt modelId="{35B25DA2-2E65-4297-B90E-A02920859CBE}" type="pres">
      <dgm:prSet presAssocID="{A3E60607-564E-4DEA-A4DD-BA7A70ACA474}" presName="lastNode" presStyleLbl="node1" presStyleIdx="2" presStyleCnt="3" custLinFactNeighborX="44005" custLinFactNeighborY="-2975">
        <dgm:presLayoutVars>
          <dgm:bulletEnabled val="1"/>
        </dgm:presLayoutVars>
      </dgm:prSet>
      <dgm:spPr/>
    </dgm:pt>
  </dgm:ptLst>
  <dgm:cxnLst>
    <dgm:cxn modelId="{BEBBAF1C-4A13-4622-841F-1D9241C3177C}" type="presOf" srcId="{650197B3-3649-4681-87B3-9FC53D51CA47}" destId="{217782E2-D8EE-4BF2-9B0A-D699AD84D3BD}" srcOrd="1" destOrd="0" presId="urn:microsoft.com/office/officeart/2005/8/layout/equation2"/>
    <dgm:cxn modelId="{41512356-953A-477D-B295-F5CD50D42C70}" type="presOf" srcId="{02E3755B-F080-4F75-8A49-F670FB8165F5}" destId="{35B25DA2-2E65-4297-B90E-A02920859CBE}" srcOrd="0" destOrd="0" presId="urn:microsoft.com/office/officeart/2005/8/layout/equation2"/>
    <dgm:cxn modelId="{3872037A-55AC-4F0C-B7F4-898BE31DB742}" type="presOf" srcId="{650197B3-3649-4681-87B3-9FC53D51CA47}" destId="{1DF8D08D-6431-453A-B0AB-FFCCB7E2AB5A}" srcOrd="0" destOrd="0" presId="urn:microsoft.com/office/officeart/2005/8/layout/equation2"/>
    <dgm:cxn modelId="{A83A095A-297C-444A-B51D-3BB3E63B7741}" type="presOf" srcId="{3741613C-CBB8-42EE-BD0E-B3ACA854A760}" destId="{D71C7A5D-F9D3-446A-8C37-C955BE8507EE}" srcOrd="0" destOrd="0" presId="urn:microsoft.com/office/officeart/2005/8/layout/equation2"/>
    <dgm:cxn modelId="{8311E583-E7A9-426D-BC76-516A23878D37}" srcId="{A3E60607-564E-4DEA-A4DD-BA7A70ACA474}" destId="{AB9584D4-1C7C-42EA-AD7C-7BCC0EB0D89B}" srcOrd="1" destOrd="0" parTransId="{CD068C6D-0688-4FDA-A0BF-74FA18BD1DAC}" sibTransId="{650197B3-3649-4681-87B3-9FC53D51CA47}"/>
    <dgm:cxn modelId="{7D44458A-886B-4248-8706-8FE6EE7DC544}" type="presOf" srcId="{A3E60607-564E-4DEA-A4DD-BA7A70ACA474}" destId="{2599EEDB-833D-4509-91E1-FF4E431AF82A}" srcOrd="0" destOrd="0" presId="urn:microsoft.com/office/officeart/2005/8/layout/equation2"/>
    <dgm:cxn modelId="{3AFB67C9-7A98-4920-9E13-AFD99000B0C4}" type="presOf" srcId="{AB9584D4-1C7C-42EA-AD7C-7BCC0EB0D89B}" destId="{997857F5-0589-4596-B64B-A946229F766F}" srcOrd="0" destOrd="0" presId="urn:microsoft.com/office/officeart/2005/8/layout/equation2"/>
    <dgm:cxn modelId="{6DE0ACCB-8A98-4DD3-8D9B-57A1D742CAB7}" type="presOf" srcId="{07ABE8AC-DB00-4D3C-A538-04C671690B52}" destId="{82077E91-A554-4CD2-B2EC-7517771EAE9B}" srcOrd="0" destOrd="0" presId="urn:microsoft.com/office/officeart/2005/8/layout/equation2"/>
    <dgm:cxn modelId="{4E82D9E2-FD6E-446F-B194-9E55E5EE2241}" srcId="{A3E60607-564E-4DEA-A4DD-BA7A70ACA474}" destId="{3741613C-CBB8-42EE-BD0E-B3ACA854A760}" srcOrd="0" destOrd="0" parTransId="{DD1F76E8-2EC2-4F22-AC63-0FE5D81EE4FA}" sibTransId="{07ABE8AC-DB00-4D3C-A538-04C671690B52}"/>
    <dgm:cxn modelId="{413FE1E9-97F5-434C-AE47-02EAEE07E9F8}" srcId="{A3E60607-564E-4DEA-A4DD-BA7A70ACA474}" destId="{02E3755B-F080-4F75-8A49-F670FB8165F5}" srcOrd="2" destOrd="0" parTransId="{01454B29-55B9-47B9-9BA8-B508EAC320DB}" sibTransId="{32963ADF-3510-4DAF-BFA7-91CD93955753}"/>
    <dgm:cxn modelId="{B737D99E-EC4B-4674-B562-E906C604064E}" type="presParOf" srcId="{2599EEDB-833D-4509-91E1-FF4E431AF82A}" destId="{B8392274-F5BD-484D-B8DF-48FE86A5C600}" srcOrd="0" destOrd="0" presId="urn:microsoft.com/office/officeart/2005/8/layout/equation2"/>
    <dgm:cxn modelId="{B5F78A0C-E877-4EEA-ADEB-C0DCB294C020}" type="presParOf" srcId="{B8392274-F5BD-484D-B8DF-48FE86A5C600}" destId="{D71C7A5D-F9D3-446A-8C37-C955BE8507EE}" srcOrd="0" destOrd="0" presId="urn:microsoft.com/office/officeart/2005/8/layout/equation2"/>
    <dgm:cxn modelId="{D06887EE-1BD5-4106-A9A2-097DC4B0D7DA}" type="presParOf" srcId="{B8392274-F5BD-484D-B8DF-48FE86A5C600}" destId="{DD6E183F-FF81-43BA-8B46-3B0EA5DD29CA}" srcOrd="1" destOrd="0" presId="urn:microsoft.com/office/officeart/2005/8/layout/equation2"/>
    <dgm:cxn modelId="{AE9AAEBD-4B5A-49A2-9920-0E2423690566}" type="presParOf" srcId="{B8392274-F5BD-484D-B8DF-48FE86A5C600}" destId="{82077E91-A554-4CD2-B2EC-7517771EAE9B}" srcOrd="2" destOrd="0" presId="urn:microsoft.com/office/officeart/2005/8/layout/equation2"/>
    <dgm:cxn modelId="{176F6A8A-27B4-4B1D-9513-85D71A529DFB}" type="presParOf" srcId="{B8392274-F5BD-484D-B8DF-48FE86A5C600}" destId="{9B3669DB-7532-4C06-96BA-04F972B058E4}" srcOrd="3" destOrd="0" presId="urn:microsoft.com/office/officeart/2005/8/layout/equation2"/>
    <dgm:cxn modelId="{D9889DF5-A6C2-4329-96B2-F03B07F4F59D}" type="presParOf" srcId="{B8392274-F5BD-484D-B8DF-48FE86A5C600}" destId="{997857F5-0589-4596-B64B-A946229F766F}" srcOrd="4" destOrd="0" presId="urn:microsoft.com/office/officeart/2005/8/layout/equation2"/>
    <dgm:cxn modelId="{95FB4BC9-D040-41B9-A061-90B99D764B3E}" type="presParOf" srcId="{2599EEDB-833D-4509-91E1-FF4E431AF82A}" destId="{1DF8D08D-6431-453A-B0AB-FFCCB7E2AB5A}" srcOrd="1" destOrd="0" presId="urn:microsoft.com/office/officeart/2005/8/layout/equation2"/>
    <dgm:cxn modelId="{5F8644B9-872F-430F-AA13-9FA2EAEA3732}" type="presParOf" srcId="{1DF8D08D-6431-453A-B0AB-FFCCB7E2AB5A}" destId="{217782E2-D8EE-4BF2-9B0A-D699AD84D3BD}" srcOrd="0" destOrd="0" presId="urn:microsoft.com/office/officeart/2005/8/layout/equation2"/>
    <dgm:cxn modelId="{36F18A0E-A4BF-4D4D-8587-A15C3B412AE8}" type="presParOf" srcId="{2599EEDB-833D-4509-91E1-FF4E431AF82A}" destId="{35B25DA2-2E65-4297-B90E-A02920859CBE}"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C7A5D-F9D3-446A-8C37-C955BE8507EE}">
      <dsp:nvSpPr>
        <dsp:cNvPr id="0" name=""/>
        <dsp:cNvSpPr/>
      </dsp:nvSpPr>
      <dsp:spPr>
        <a:xfrm>
          <a:off x="304632" y="215642"/>
          <a:ext cx="2632162" cy="2343835"/>
        </a:xfrm>
        <a:prstGeom prst="ellipse">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I highly appreciate the constant support and encouragement by my guide Professor </a:t>
          </a:r>
          <a:r>
            <a:rPr lang="en-IN" sz="1800" b="1" kern="1200" dirty="0"/>
            <a:t>Ranjith Padinhateeri</a:t>
          </a:r>
        </a:p>
      </dsp:txBody>
      <dsp:txXfrm>
        <a:off x="690103" y="558889"/>
        <a:ext cx="1861220" cy="1657341"/>
      </dsp:txXfrm>
    </dsp:sp>
    <dsp:sp modelId="{82077E91-A554-4CD2-B2EC-7517771EAE9B}">
      <dsp:nvSpPr>
        <dsp:cNvPr id="0" name=""/>
        <dsp:cNvSpPr/>
      </dsp:nvSpPr>
      <dsp:spPr>
        <a:xfrm>
          <a:off x="862634" y="2568967"/>
          <a:ext cx="1367259" cy="1367259"/>
        </a:xfrm>
        <a:prstGeom prst="mathPlus">
          <a:avLst/>
        </a:prstGeom>
        <a:solidFill>
          <a:schemeClr val="accent6">
            <a:lumMod val="60000"/>
            <a:lumOff val="4000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1043864" y="3091807"/>
        <a:ext cx="1004799" cy="321579"/>
      </dsp:txXfrm>
    </dsp:sp>
    <dsp:sp modelId="{997857F5-0589-4596-B64B-A946229F766F}">
      <dsp:nvSpPr>
        <dsp:cNvPr id="0" name=""/>
        <dsp:cNvSpPr/>
      </dsp:nvSpPr>
      <dsp:spPr>
        <a:xfrm>
          <a:off x="203502" y="3962215"/>
          <a:ext cx="2834422" cy="2460972"/>
        </a:xfrm>
        <a:prstGeom prst="ellipse">
          <a:avLst/>
        </a:prstGeom>
        <a:solidFill>
          <a:srgbClr val="FF999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Special Thanks to </a:t>
          </a:r>
          <a:r>
            <a:rPr lang="en-IN" sz="2000" b="1" kern="1200" dirty="0"/>
            <a:t>Sangram, Vinoth and other lab members</a:t>
          </a:r>
          <a:r>
            <a:rPr lang="en-IN" sz="2000" kern="1200" dirty="0"/>
            <a:t> who helped me along the way  </a:t>
          </a:r>
        </a:p>
      </dsp:txBody>
      <dsp:txXfrm>
        <a:off x="618593" y="4322616"/>
        <a:ext cx="2004240" cy="1740170"/>
      </dsp:txXfrm>
    </dsp:sp>
    <dsp:sp modelId="{1DF8D08D-6431-453A-B0AB-FFCCB7E2AB5A}">
      <dsp:nvSpPr>
        <dsp:cNvPr id="0" name=""/>
        <dsp:cNvSpPr/>
      </dsp:nvSpPr>
      <dsp:spPr>
        <a:xfrm rot="21512657">
          <a:off x="5304195" y="2964331"/>
          <a:ext cx="943034" cy="467369"/>
        </a:xfrm>
        <a:prstGeom prst="rightArrow">
          <a:avLst>
            <a:gd name="adj1" fmla="val 60000"/>
            <a:gd name="adj2" fmla="val 50000"/>
          </a:avLst>
        </a:prstGeom>
        <a:solidFill>
          <a:srgbClr val="CCCCFF"/>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5304218" y="3059586"/>
        <a:ext cx="802823" cy="280421"/>
      </dsp:txXfrm>
    </dsp:sp>
    <dsp:sp modelId="{35B25DA2-2E65-4297-B90E-A02920859CBE}">
      <dsp:nvSpPr>
        <dsp:cNvPr id="0" name=""/>
        <dsp:cNvSpPr/>
      </dsp:nvSpPr>
      <dsp:spPr>
        <a:xfrm>
          <a:off x="6409367" y="780474"/>
          <a:ext cx="4714686" cy="4714686"/>
        </a:xfrm>
        <a:prstGeom prst="ellipse">
          <a:avLst/>
        </a:prstGeom>
        <a:solidFill>
          <a:srgbClr val="9BD5E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7310" tIns="67310" rIns="67310" bIns="67310" numCol="1" spcCol="1270" anchor="ctr" anchorCtr="0">
          <a:noAutofit/>
        </a:bodyPr>
        <a:lstStyle/>
        <a:p>
          <a:pPr marL="0" lvl="0" indent="0" algn="ctr" defTabSz="2355850">
            <a:lnSpc>
              <a:spcPct val="90000"/>
            </a:lnSpc>
            <a:spcBef>
              <a:spcPct val="0"/>
            </a:spcBef>
            <a:spcAft>
              <a:spcPct val="35000"/>
            </a:spcAft>
            <a:buNone/>
          </a:pPr>
          <a:r>
            <a:rPr lang="en-IN" sz="5300" kern="1200" dirty="0"/>
            <a:t>Successful Completion of Project Phase 2</a:t>
          </a:r>
        </a:p>
      </dsp:txBody>
      <dsp:txXfrm>
        <a:off x="7099817" y="1470924"/>
        <a:ext cx="3333786" cy="333378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0A062-329B-4BC5-9778-BD5D31F9D43E}" type="datetimeFigureOut">
              <a:rPr lang="en-IN" smtClean="0"/>
              <a:t>09-05-2021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93BE8-72F4-4A51-BD65-A7F7B1DA9570}" type="slidenum">
              <a:rPr lang="en-IN" smtClean="0"/>
              <a:t>‹#›</a:t>
            </a:fld>
            <a:endParaRPr lang="en-IN"/>
          </a:p>
        </p:txBody>
      </p:sp>
    </p:spTree>
    <p:extLst>
      <p:ext uri="{BB962C8B-B14F-4D97-AF65-F5344CB8AC3E}">
        <p14:creationId xmlns:p14="http://schemas.microsoft.com/office/powerpoint/2010/main" val="1995755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20E160-F603-41F3-A192-DC95957721C3}" type="slidenum">
              <a:rPr kumimoji="0" lang="ko-KR" altLang="en-US" sz="1200" b="0" i="0" u="none" strike="noStrike" kern="1200" cap="none" spc="0" normalizeH="0" baseline="0" noProof="0" smtClean="0">
                <a:ln>
                  <a:noFill/>
                </a:ln>
                <a:solidFill>
                  <a:prstClr val="black"/>
                </a:solidFill>
                <a:effectLst/>
                <a:uLnTx/>
                <a:uFillTx/>
                <a:latin typeface="Calibri" panose="020F0502020204030204"/>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31681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5D19-F3F7-4606-AD04-BC3D68F16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522952-EDD5-4FDC-B542-3FA9DF923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CC8E44-9B0D-43E4-B63D-20C3B7AB4573}"/>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5" name="Footer Placeholder 4">
            <a:extLst>
              <a:ext uri="{FF2B5EF4-FFF2-40B4-BE49-F238E27FC236}">
                <a16:creationId xmlns:a16="http://schemas.microsoft.com/office/drawing/2014/main" id="{A62CB57A-CCE4-4A8E-8E56-9CB874409B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436812-870D-4881-91D6-81E622E9AC00}"/>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1495031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084F-6CFB-42EE-B598-49B132D844E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F77612-505B-4893-B18F-36852D7A0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79C31B-B0E0-4485-8F6D-F9E3E2FDCDE7}"/>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5" name="Footer Placeholder 4">
            <a:extLst>
              <a:ext uri="{FF2B5EF4-FFF2-40B4-BE49-F238E27FC236}">
                <a16:creationId xmlns:a16="http://schemas.microsoft.com/office/drawing/2014/main" id="{62AB4644-686B-4991-B768-65DE58E529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BB2DC7-0A54-43C3-A627-850C19732FD1}"/>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1762520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5295E3-A4A5-49A4-9839-9CD4C11DC4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D35AE1-7907-43E3-BDB7-C6F13BD9D6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CB5D67-7B2C-4424-9A59-74D3808EE081}"/>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5" name="Footer Placeholder 4">
            <a:extLst>
              <a:ext uri="{FF2B5EF4-FFF2-40B4-BE49-F238E27FC236}">
                <a16:creationId xmlns:a16="http://schemas.microsoft.com/office/drawing/2014/main" id="{E9514D35-F8B6-44E4-815B-D6B7C11392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0F2F73-9A8E-45BC-AE6A-A5F3937BD460}"/>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469650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0152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231904" y="3525012"/>
            <a:ext cx="6960096" cy="1440160"/>
          </a:xfrm>
          <a:prstGeom prst="rect">
            <a:avLst/>
          </a:prstGeom>
        </p:spPr>
        <p:txBody>
          <a:bodyPr anchor="ctr"/>
          <a:lstStyle>
            <a:lvl1pPr marL="0" indent="0" algn="l">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sz="48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5231904" y="4965171"/>
            <a:ext cx="6959899" cy="672075"/>
          </a:xfrm>
          <a:prstGeom prst="rect">
            <a:avLst/>
          </a:prstGeom>
        </p:spPr>
        <p:txBody>
          <a:bodyPr anchor="ctr"/>
          <a:lstStyle>
            <a:lvl1pPr marL="0" indent="0" algn="l">
              <a:lnSpc>
                <a:spcPct val="100000"/>
              </a:lnSpc>
              <a:buNone/>
              <a:defRPr sz="1867"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1228497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695733" y="1873019"/>
            <a:ext cx="8496267" cy="403244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982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69323-2DF3-41E5-9471-DA0A94F9CE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6D2DB9-5826-420E-B459-BD3EE7C118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E6673B-9D91-4CFB-ADFA-B84E61AE3226}"/>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5" name="Footer Placeholder 4">
            <a:extLst>
              <a:ext uri="{FF2B5EF4-FFF2-40B4-BE49-F238E27FC236}">
                <a16:creationId xmlns:a16="http://schemas.microsoft.com/office/drawing/2014/main" id="{ABECD00A-5706-435F-A494-E8D390E5A5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B0B36D-7868-42F7-BD0B-D0F98844F494}"/>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101355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9611-C75E-4B6A-AE91-7D72E5B69B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E82FF8-687C-47DC-BBF5-6D9A9F9FCC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ADD0BB-D98F-4458-9824-BE1B653FA5DB}"/>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5" name="Footer Placeholder 4">
            <a:extLst>
              <a:ext uri="{FF2B5EF4-FFF2-40B4-BE49-F238E27FC236}">
                <a16:creationId xmlns:a16="http://schemas.microsoft.com/office/drawing/2014/main" id="{A81F61D8-BA39-4DDC-B77E-ED779A0C1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0D6FA-CF59-4963-832F-CC0272426A3B}"/>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351525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58C3-FF0B-4B7D-ABD8-646A630F18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8E414E-899D-48B3-985E-E9659B36D9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F54023-E093-49E7-803E-DA14477106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8F57E31-4C48-489D-B368-A3BC0D81D56C}"/>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6" name="Footer Placeholder 5">
            <a:extLst>
              <a:ext uri="{FF2B5EF4-FFF2-40B4-BE49-F238E27FC236}">
                <a16:creationId xmlns:a16="http://schemas.microsoft.com/office/drawing/2014/main" id="{A3AD3628-4984-4ACB-9697-E5ABD83930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5EB72B-A451-4835-9A82-3C0057B0B579}"/>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214504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A95A-E5C9-4E5E-9212-8FE9DA4F12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1318EA-7144-44A0-A6FD-EAE9B2EE1C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AE56B5-1176-4D0E-82CD-A2D9B73A95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121118-F236-4E8F-9BF1-E52EAAE267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68C20D-DE36-42DE-B5F9-5B7CC6F546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5B0E43-A423-4EFA-A5C5-A77E3809EC1A}"/>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8" name="Footer Placeholder 7">
            <a:extLst>
              <a:ext uri="{FF2B5EF4-FFF2-40B4-BE49-F238E27FC236}">
                <a16:creationId xmlns:a16="http://schemas.microsoft.com/office/drawing/2014/main" id="{33965817-F55B-4330-874B-754E36FF7A0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A6B0F0-324C-4045-A229-EA986E2D2D6D}"/>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2993385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8A90-5D00-44EE-8513-163A337507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639B32-59EF-4249-ACDD-7B857A8F0871}"/>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4" name="Footer Placeholder 3">
            <a:extLst>
              <a:ext uri="{FF2B5EF4-FFF2-40B4-BE49-F238E27FC236}">
                <a16:creationId xmlns:a16="http://schemas.microsoft.com/office/drawing/2014/main" id="{77008472-0A5C-4AA0-939A-4F29C1A13D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A036F8-ED48-4EB7-9A31-3EE0708E3C58}"/>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3273622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09297-CAAC-4D81-8BD6-27CEA1D6FE8E}"/>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3" name="Footer Placeholder 2">
            <a:extLst>
              <a:ext uri="{FF2B5EF4-FFF2-40B4-BE49-F238E27FC236}">
                <a16:creationId xmlns:a16="http://schemas.microsoft.com/office/drawing/2014/main" id="{7F353DC0-2067-4C3E-AA59-5AA69EC3368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F9A0BF-A8A7-4B1F-AA1B-FC247D23E2C7}"/>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3127256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0B3-6285-406A-97AA-B0B66A797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C6B22F-565E-46D9-AABA-C150A0736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D0938A-0AF5-4946-BBD8-7B1B5EF49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EF49F-356F-4FB6-9A86-B4617FAE3BE6}"/>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6" name="Footer Placeholder 5">
            <a:extLst>
              <a:ext uri="{FF2B5EF4-FFF2-40B4-BE49-F238E27FC236}">
                <a16:creationId xmlns:a16="http://schemas.microsoft.com/office/drawing/2014/main" id="{4B75D6A7-EC96-4E21-9D39-B2CB77D0A4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47E41-B74A-4845-A237-E1E3BAAA3529}"/>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401865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2521-8CEB-49A4-BFDF-A2207D54B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F46504-4F22-4A86-85EF-5B2B3DF339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BFF359-0C41-4786-AF1F-9A30A4264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922E4-DA80-4028-BA46-7FB7F54086BF}"/>
              </a:ext>
            </a:extLst>
          </p:cNvPr>
          <p:cNvSpPr>
            <a:spLocks noGrp="1"/>
          </p:cNvSpPr>
          <p:nvPr>
            <p:ph type="dt" sz="half" idx="10"/>
          </p:nvPr>
        </p:nvSpPr>
        <p:spPr/>
        <p:txBody>
          <a:bodyPr/>
          <a:lstStyle/>
          <a:p>
            <a:fld id="{6941622A-7398-4DD2-B2BB-D4FAFF7FAA97}" type="datetimeFigureOut">
              <a:rPr lang="en-IN" smtClean="0"/>
              <a:t>09-05-2021</a:t>
            </a:fld>
            <a:endParaRPr lang="en-IN"/>
          </a:p>
        </p:txBody>
      </p:sp>
      <p:sp>
        <p:nvSpPr>
          <p:cNvPr id="6" name="Footer Placeholder 5">
            <a:extLst>
              <a:ext uri="{FF2B5EF4-FFF2-40B4-BE49-F238E27FC236}">
                <a16:creationId xmlns:a16="http://schemas.microsoft.com/office/drawing/2014/main" id="{316AC341-D930-4C08-8887-B839EBA69D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151064-3F9F-4AED-ACD1-759465962478}"/>
              </a:ext>
            </a:extLst>
          </p:cNvPr>
          <p:cNvSpPr>
            <a:spLocks noGrp="1"/>
          </p:cNvSpPr>
          <p:nvPr>
            <p:ph type="sldNum" sz="quarter" idx="12"/>
          </p:nvPr>
        </p:nvSpPr>
        <p:spPr/>
        <p:txBody>
          <a:bodyPr/>
          <a:lstStyle/>
          <a:p>
            <a:fld id="{4C7F3972-C721-4C8D-8614-49BFED8C4BF9}" type="slidenum">
              <a:rPr lang="en-IN" smtClean="0"/>
              <a:t>‹#›</a:t>
            </a:fld>
            <a:endParaRPr lang="en-IN"/>
          </a:p>
        </p:txBody>
      </p:sp>
    </p:spTree>
    <p:extLst>
      <p:ext uri="{BB962C8B-B14F-4D97-AF65-F5344CB8AC3E}">
        <p14:creationId xmlns:p14="http://schemas.microsoft.com/office/powerpoint/2010/main" val="183951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D6451A-6655-4FB5-BB72-348F929AD1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DDA084-BBE9-413F-A614-D63B92B7F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BFED8A-52C1-4A47-963E-35916EB6E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1622A-7398-4DD2-B2BB-D4FAFF7FAA97}" type="datetimeFigureOut">
              <a:rPr lang="en-IN" smtClean="0"/>
              <a:t>09-05-2021</a:t>
            </a:fld>
            <a:endParaRPr lang="en-IN"/>
          </a:p>
        </p:txBody>
      </p:sp>
      <p:sp>
        <p:nvSpPr>
          <p:cNvPr id="5" name="Footer Placeholder 4">
            <a:extLst>
              <a:ext uri="{FF2B5EF4-FFF2-40B4-BE49-F238E27FC236}">
                <a16:creationId xmlns:a16="http://schemas.microsoft.com/office/drawing/2014/main" id="{7809C57E-19F1-4946-8A08-04DFE1A5A7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F191D6F-77C3-4EAA-B31B-02BEE0BC0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F3972-C721-4C8D-8614-49BFED8C4BF9}" type="slidenum">
              <a:rPr lang="en-IN" smtClean="0"/>
              <a:t>‹#›</a:t>
            </a:fld>
            <a:endParaRPr lang="en-IN"/>
          </a:p>
        </p:txBody>
      </p:sp>
    </p:spTree>
    <p:extLst>
      <p:ext uri="{BB962C8B-B14F-4D97-AF65-F5344CB8AC3E}">
        <p14:creationId xmlns:p14="http://schemas.microsoft.com/office/powerpoint/2010/main" val="231932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12.xml"/><Relationship Id="rId5" Type="http://schemas.openxmlformats.org/officeDocument/2006/relationships/image" Target="../media/image260.png"/><Relationship Id="rId4" Type="http://schemas.openxmlformats.org/officeDocument/2006/relationships/image" Target="../media/image250.png"/></Relationships>
</file>

<file path=ppt/slides/_rels/slide1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sv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diagramLayout" Target="../diagrams/layout1.xml"/><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11" Type="http://schemas.openxmlformats.org/officeDocument/2006/relationships/image" Target="../media/image46.png"/><Relationship Id="rId5" Type="http://schemas.openxmlformats.org/officeDocument/2006/relationships/diagramColors" Target="../diagrams/colors1.xml"/><Relationship Id="rId10" Type="http://schemas.openxmlformats.org/officeDocument/2006/relationships/image" Target="../media/image45.svg"/><Relationship Id="rId4" Type="http://schemas.openxmlformats.org/officeDocument/2006/relationships/diagramQuickStyle" Target="../diagrams/quickStyle1.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14.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464364" y="3127102"/>
            <a:ext cx="9552384" cy="1440160"/>
          </a:xfrm>
        </p:spPr>
        <p:txBody>
          <a:bodyPr>
            <a:normAutofit fontScale="70000" lnSpcReduction="20000"/>
          </a:bodyPr>
          <a:lstStyle/>
          <a:p>
            <a:pPr algn="l"/>
            <a:endParaRPr lang="en-IN" sz="2400" b="0" dirty="0">
              <a:solidFill>
                <a:srgbClr val="000000"/>
              </a:solidFill>
            </a:endParaRPr>
          </a:p>
          <a:p>
            <a:pPr algn="ctr"/>
            <a:r>
              <a:rPr lang="en-IN" sz="2400" b="0" dirty="0">
                <a:solidFill>
                  <a:srgbClr val="000000"/>
                </a:solidFill>
              </a:rPr>
              <a:t> </a:t>
            </a:r>
            <a:r>
              <a:rPr lang="en-IN" sz="5867" dirty="0">
                <a:solidFill>
                  <a:srgbClr val="000000"/>
                </a:solidFill>
                <a:latin typeface="Arial Rounded MT Bold" panose="020F0704030504030204" pitchFamily="34" charset="0"/>
              </a:rPr>
              <a:t>Information encoding via chromatin packaging </a:t>
            </a:r>
            <a:endParaRPr lang="en-US" altLang="ko-KR" sz="5867" dirty="0">
              <a:latin typeface="Arial Rounded MT Bold" panose="020F0704030504030204" pitchFamily="34" charset="0"/>
            </a:endParaRPr>
          </a:p>
        </p:txBody>
      </p:sp>
      <p:sp>
        <p:nvSpPr>
          <p:cNvPr id="4" name="Text Placeholder 3"/>
          <p:cNvSpPr>
            <a:spLocks noGrp="1"/>
          </p:cNvSpPr>
          <p:nvPr>
            <p:ph type="body" sz="quarter" idx="11"/>
          </p:nvPr>
        </p:nvSpPr>
        <p:spPr>
          <a:xfrm>
            <a:off x="3741585" y="4916940"/>
            <a:ext cx="7356277" cy="1759068"/>
          </a:xfrm>
        </p:spPr>
        <p:txBody>
          <a:bodyPr>
            <a:noAutofit/>
          </a:bodyPr>
          <a:lstStyle/>
          <a:p>
            <a:pPr algn="ctr">
              <a:spcBef>
                <a:spcPts val="0"/>
              </a:spcBef>
              <a:defRPr/>
            </a:pPr>
            <a:r>
              <a:rPr lang="en-US" altLang="ko-KR" sz="2800" b="1" dirty="0"/>
              <a:t>Presented by Ritika Aggarwal</a:t>
            </a:r>
          </a:p>
          <a:p>
            <a:pPr algn="ctr">
              <a:spcBef>
                <a:spcPts val="0"/>
              </a:spcBef>
              <a:defRPr/>
            </a:pPr>
            <a:r>
              <a:rPr lang="en-US" altLang="ko-KR" sz="2800" b="1" dirty="0"/>
              <a:t>195300008</a:t>
            </a:r>
          </a:p>
          <a:p>
            <a:pPr algn="ctr">
              <a:spcBef>
                <a:spcPts val="0"/>
              </a:spcBef>
              <a:defRPr/>
            </a:pPr>
            <a:r>
              <a:rPr lang="en-US" altLang="ko-KR" sz="2800" b="1" dirty="0"/>
              <a:t>Under Guidance of Prof. Ranjith Padinhateeri</a:t>
            </a:r>
          </a:p>
        </p:txBody>
      </p:sp>
      <p:pic>
        <p:nvPicPr>
          <p:cNvPr id="1028" name="Picture 4" descr="IIT Bombay | IIT Bombay">
            <a:extLst>
              <a:ext uri="{FF2B5EF4-FFF2-40B4-BE49-F238E27FC236}">
                <a16:creationId xmlns:a16="http://schemas.microsoft.com/office/drawing/2014/main" id="{DF820FCB-EB34-4403-94E0-97242DFAD4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723" y="725692"/>
            <a:ext cx="2463650" cy="240141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4833201-AE54-488C-B207-3AC8C48B4E7A}"/>
              </a:ext>
            </a:extLst>
          </p:cNvPr>
          <p:cNvGrpSpPr/>
          <p:nvPr/>
        </p:nvGrpSpPr>
        <p:grpSpPr>
          <a:xfrm>
            <a:off x="11867005" y="3069257"/>
            <a:ext cx="196136" cy="3606751"/>
            <a:chOff x="3424672" y="2643758"/>
            <a:chExt cx="283232" cy="1584176"/>
          </a:xfrm>
        </p:grpSpPr>
        <p:sp>
          <p:nvSpPr>
            <p:cNvPr id="12" name="Rectangle 11">
              <a:extLst>
                <a:ext uri="{FF2B5EF4-FFF2-40B4-BE49-F238E27FC236}">
                  <a16:creationId xmlns:a16="http://schemas.microsoft.com/office/drawing/2014/main" id="{99C942B3-3E03-440D-ACA3-4191E416FEB6}"/>
                </a:ext>
              </a:extLst>
            </p:cNvPr>
            <p:cNvSpPr/>
            <p:nvPr userDrawn="1"/>
          </p:nvSpPr>
          <p:spPr>
            <a:xfrm>
              <a:off x="3635896" y="2643758"/>
              <a:ext cx="72008" cy="1584176"/>
            </a:xfrm>
            <a:prstGeom prst="rect">
              <a:avLst/>
            </a:prstGeom>
            <a:solidFill>
              <a:schemeClr val="accent1"/>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3" name="Rectangle 12">
              <a:extLst>
                <a:ext uri="{FF2B5EF4-FFF2-40B4-BE49-F238E27FC236}">
                  <a16:creationId xmlns:a16="http://schemas.microsoft.com/office/drawing/2014/main" id="{DED05BBE-9CB4-4ED0-805F-31BE2052044E}"/>
                </a:ext>
              </a:extLst>
            </p:cNvPr>
            <p:cNvSpPr/>
            <p:nvPr userDrawn="1"/>
          </p:nvSpPr>
          <p:spPr>
            <a:xfrm>
              <a:off x="3565490" y="2643758"/>
              <a:ext cx="72007" cy="1584176"/>
            </a:xfrm>
            <a:prstGeom prst="rect">
              <a:avLst/>
            </a:prstGeom>
            <a:solidFill>
              <a:schemeClr val="accent4"/>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4" name="Rectangle 13">
              <a:extLst>
                <a:ext uri="{FF2B5EF4-FFF2-40B4-BE49-F238E27FC236}">
                  <a16:creationId xmlns:a16="http://schemas.microsoft.com/office/drawing/2014/main" id="{6EFFA458-AF8A-4935-B632-AA657D634CE2}"/>
                </a:ext>
              </a:extLst>
            </p:cNvPr>
            <p:cNvSpPr/>
            <p:nvPr userDrawn="1"/>
          </p:nvSpPr>
          <p:spPr>
            <a:xfrm>
              <a:off x="3495081" y="2643758"/>
              <a:ext cx="72007" cy="1584176"/>
            </a:xfrm>
            <a:prstGeom prst="rect">
              <a:avLst/>
            </a:prstGeom>
            <a:solidFill>
              <a:schemeClr val="accent3"/>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5" name="Rectangle 14">
              <a:extLst>
                <a:ext uri="{FF2B5EF4-FFF2-40B4-BE49-F238E27FC236}">
                  <a16:creationId xmlns:a16="http://schemas.microsoft.com/office/drawing/2014/main" id="{EA0A1846-F3E4-46BE-A7F3-234B7A67CA2E}"/>
                </a:ext>
              </a:extLst>
            </p:cNvPr>
            <p:cNvSpPr/>
            <p:nvPr userDrawn="1"/>
          </p:nvSpPr>
          <p:spPr>
            <a:xfrm>
              <a:off x="3424672" y="2643758"/>
              <a:ext cx="72008" cy="1584176"/>
            </a:xfrm>
            <a:prstGeom prst="rect">
              <a:avLst/>
            </a:prstGeom>
            <a:solidFill>
              <a:schemeClr val="accent2"/>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grpSp>
      <p:grpSp>
        <p:nvGrpSpPr>
          <p:cNvPr id="21" name="Group 20">
            <a:extLst>
              <a:ext uri="{FF2B5EF4-FFF2-40B4-BE49-F238E27FC236}">
                <a16:creationId xmlns:a16="http://schemas.microsoft.com/office/drawing/2014/main" id="{B5178706-8B4B-4B93-88BD-F2BDE74EC6D5}"/>
              </a:ext>
            </a:extLst>
          </p:cNvPr>
          <p:cNvGrpSpPr/>
          <p:nvPr/>
        </p:nvGrpSpPr>
        <p:grpSpPr>
          <a:xfrm>
            <a:off x="2348050" y="3069258"/>
            <a:ext cx="190964" cy="3500218"/>
            <a:chOff x="3424672" y="2643758"/>
            <a:chExt cx="283232" cy="1584176"/>
          </a:xfrm>
        </p:grpSpPr>
        <p:sp>
          <p:nvSpPr>
            <p:cNvPr id="22" name="Rectangle 21">
              <a:extLst>
                <a:ext uri="{FF2B5EF4-FFF2-40B4-BE49-F238E27FC236}">
                  <a16:creationId xmlns:a16="http://schemas.microsoft.com/office/drawing/2014/main" id="{742606F3-CAB1-4B3F-8803-E880E44FFEC0}"/>
                </a:ext>
              </a:extLst>
            </p:cNvPr>
            <p:cNvSpPr/>
            <p:nvPr userDrawn="1"/>
          </p:nvSpPr>
          <p:spPr>
            <a:xfrm>
              <a:off x="3635896" y="2643758"/>
              <a:ext cx="72008" cy="1584176"/>
            </a:xfrm>
            <a:prstGeom prst="rect">
              <a:avLst/>
            </a:prstGeom>
            <a:solidFill>
              <a:schemeClr val="accent1"/>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23" name="Rectangle 22">
              <a:extLst>
                <a:ext uri="{FF2B5EF4-FFF2-40B4-BE49-F238E27FC236}">
                  <a16:creationId xmlns:a16="http://schemas.microsoft.com/office/drawing/2014/main" id="{5344C03C-68AE-4AC4-BA36-A4D3F0904929}"/>
                </a:ext>
              </a:extLst>
            </p:cNvPr>
            <p:cNvSpPr/>
            <p:nvPr userDrawn="1"/>
          </p:nvSpPr>
          <p:spPr>
            <a:xfrm>
              <a:off x="3565490" y="2643758"/>
              <a:ext cx="72007" cy="1584176"/>
            </a:xfrm>
            <a:prstGeom prst="rect">
              <a:avLst/>
            </a:prstGeom>
            <a:solidFill>
              <a:schemeClr val="accent4"/>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24" name="Rectangle 23">
              <a:extLst>
                <a:ext uri="{FF2B5EF4-FFF2-40B4-BE49-F238E27FC236}">
                  <a16:creationId xmlns:a16="http://schemas.microsoft.com/office/drawing/2014/main" id="{2B3A4547-9B97-476F-B7A3-B63C29AB5C22}"/>
                </a:ext>
              </a:extLst>
            </p:cNvPr>
            <p:cNvSpPr/>
            <p:nvPr userDrawn="1"/>
          </p:nvSpPr>
          <p:spPr>
            <a:xfrm>
              <a:off x="3495081" y="2643758"/>
              <a:ext cx="72007" cy="1584176"/>
            </a:xfrm>
            <a:prstGeom prst="rect">
              <a:avLst/>
            </a:prstGeom>
            <a:solidFill>
              <a:schemeClr val="accent3"/>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25" name="Rectangle 24">
              <a:extLst>
                <a:ext uri="{FF2B5EF4-FFF2-40B4-BE49-F238E27FC236}">
                  <a16:creationId xmlns:a16="http://schemas.microsoft.com/office/drawing/2014/main" id="{C1D19367-0A44-4B1C-9584-013F9ACF9EB4}"/>
                </a:ext>
              </a:extLst>
            </p:cNvPr>
            <p:cNvSpPr/>
            <p:nvPr userDrawn="1"/>
          </p:nvSpPr>
          <p:spPr>
            <a:xfrm>
              <a:off x="3424672" y="2643758"/>
              <a:ext cx="72008" cy="1584176"/>
            </a:xfrm>
            <a:prstGeom prst="rect">
              <a:avLst/>
            </a:prstGeom>
            <a:solidFill>
              <a:schemeClr val="accent2"/>
            </a:solidFill>
            <a:ln>
              <a:solidFill>
                <a:srgbClr val="66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grpSp>
    </p:spTree>
    <p:extLst>
      <p:ext uri="{BB962C8B-B14F-4D97-AF65-F5344CB8AC3E}">
        <p14:creationId xmlns:p14="http://schemas.microsoft.com/office/powerpoint/2010/main" val="3768537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6B847-0711-4B26-B87F-9D24AD3A026A}"/>
              </a:ext>
            </a:extLst>
          </p:cNvPr>
          <p:cNvSpPr/>
          <p:nvPr/>
        </p:nvSpPr>
        <p:spPr>
          <a:xfrm>
            <a:off x="1544080" y="126481"/>
            <a:ext cx="910383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Shanno</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 theory of information</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3F961F5-07F5-4A71-94A9-D0E180E2806F}"/>
                  </a:ext>
                </a:extLst>
              </p:cNvPr>
              <p:cNvSpPr txBox="1"/>
              <p:nvPr/>
            </p:nvSpPr>
            <p:spPr>
              <a:xfrm>
                <a:off x="915879" y="1328493"/>
                <a:ext cx="10591060" cy="1763624"/>
              </a:xfrm>
              <a:prstGeom prst="rect">
                <a:avLst/>
              </a:prstGeom>
              <a:noFill/>
            </p:spPr>
            <p:txBody>
              <a:bodyPr wrap="square" rtlCol="0">
                <a:spAutoFit/>
              </a:bodyPr>
              <a:lstStyle/>
              <a:p>
                <a:r>
                  <a:rPr lang="en-IN" dirty="0"/>
                  <a:t>According to the Shannon theory of information, if a system is having n number of microstates, having probability pi = p(n), which satisfy 0&lt;= pi &lt;=1 and assuming sum(pi) = 1, then the information of this system will be given by :</a:t>
                </a:r>
              </a:p>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 </m:t>
                      </m:r>
                      <m:r>
                        <a:rPr lang="en-IN" sz="2000" b="0" i="1" smtClean="0">
                          <a:latin typeface="Cambria Math" panose="02040503050406030204" pitchFamily="18" charset="0"/>
                        </a:rPr>
                        <m:t>𝑆</m:t>
                      </m:r>
                      <m:r>
                        <a:rPr lang="pt-BR" sz="2000" i="1" smtClean="0">
                          <a:latin typeface="Cambria Math" panose="02040503050406030204" pitchFamily="18" charset="0"/>
                        </a:rPr>
                        <m:t>=</m:t>
                      </m:r>
                      <m:r>
                        <a:rPr lang="en-IN" sz="2000" b="0" i="1" smtClean="0">
                          <a:latin typeface="Cambria Math" panose="02040503050406030204" pitchFamily="18" charset="0"/>
                        </a:rPr>
                        <m:t>−</m:t>
                      </m:r>
                      <m:nary>
                        <m:naryPr>
                          <m:chr m:val="∑"/>
                          <m:ctrlPr>
                            <a:rPr lang="pt-BR" sz="2000" i="1" smtClean="0">
                              <a:latin typeface="Cambria Math" panose="02040503050406030204" pitchFamily="18" charset="0"/>
                            </a:rPr>
                          </m:ctrlPr>
                        </m:naryPr>
                        <m:sub>
                          <m:r>
                            <m:rPr>
                              <m:brk m:alnAt="23"/>
                            </m:rPr>
                            <a:rPr lang="en-IN" sz="2000" b="0" i="1" smtClean="0">
                              <a:latin typeface="Cambria Math" panose="02040503050406030204" pitchFamily="18" charset="0"/>
                            </a:rPr>
                            <m:t>𝑖</m:t>
                          </m:r>
                          <m:r>
                            <a:rPr lang="pt-BR" sz="2000" i="1" smtClean="0">
                              <a:latin typeface="Cambria Math" panose="02040503050406030204" pitchFamily="18" charset="0"/>
                            </a:rPr>
                            <m:t>=</m:t>
                          </m:r>
                          <m:r>
                            <a:rPr lang="en-IN" sz="2000" b="0" i="1" smtClean="0">
                              <a:latin typeface="Cambria Math" panose="02040503050406030204" pitchFamily="18" charset="0"/>
                            </a:rPr>
                            <m:t>1</m:t>
                          </m:r>
                        </m:sub>
                        <m:sup>
                          <m:r>
                            <a:rPr lang="pt-BR" sz="2000" i="1" smtClean="0">
                              <a:latin typeface="Cambria Math" panose="02040503050406030204" pitchFamily="18" charset="0"/>
                            </a:rPr>
                            <m:t>𝑛</m:t>
                          </m:r>
                        </m:sup>
                        <m:e>
                          <m:sSub>
                            <m:sSubPr>
                              <m:ctrlPr>
                                <a:rPr lang="pt-BR" sz="2000" i="1" smtClean="0">
                                  <a:latin typeface="Cambria Math" panose="02040503050406030204" pitchFamily="18" charset="0"/>
                                </a:rPr>
                              </m:ctrlPr>
                            </m:sSubPr>
                            <m:e>
                              <m:r>
                                <a:rPr lang="en-IN" sz="2000" b="0" i="1" smtClean="0">
                                  <a:latin typeface="Cambria Math" panose="02040503050406030204" pitchFamily="18" charset="0"/>
                                </a:rPr>
                                <m:t>𝑝</m:t>
                              </m:r>
                            </m:e>
                            <m:sub>
                              <m:r>
                                <a:rPr lang="en-IN" sz="2000" b="0" i="1" smtClean="0">
                                  <a:latin typeface="Cambria Math" panose="02040503050406030204" pitchFamily="18" charset="0"/>
                                </a:rPr>
                                <m:t>𝑖</m:t>
                              </m:r>
                            </m:sub>
                          </m:sSub>
                        </m:e>
                      </m:nary>
                      <m:func>
                        <m:funcPr>
                          <m:ctrlPr>
                            <a:rPr lang="pt-BR" sz="2000" i="1" smtClean="0">
                              <a:latin typeface="Cambria Math" panose="02040503050406030204" pitchFamily="18" charset="0"/>
                            </a:rPr>
                          </m:ctrlPr>
                        </m:funcPr>
                        <m:fName>
                          <m:sSub>
                            <m:sSubPr>
                              <m:ctrlPr>
                                <a:rPr lang="pt-BR" sz="2000" i="1" smtClean="0">
                                  <a:latin typeface="Cambria Math" panose="02040503050406030204" pitchFamily="18" charset="0"/>
                                </a:rPr>
                              </m:ctrlPr>
                            </m:sSubPr>
                            <m:e>
                              <m:r>
                                <m:rPr>
                                  <m:sty m:val="p"/>
                                </m:rPr>
                                <a:rPr lang="pt-BR" sz="2000" i="0" smtClean="0">
                                  <a:latin typeface="Cambria Math" panose="02040503050406030204" pitchFamily="18" charset="0"/>
                                </a:rPr>
                                <m:t>log</m:t>
                              </m:r>
                            </m:e>
                            <m:sub>
                              <m:r>
                                <a:rPr lang="en-IN" sz="2000" b="0" i="1" smtClean="0">
                                  <a:latin typeface="Cambria Math" panose="02040503050406030204" pitchFamily="18" charset="0"/>
                                </a:rPr>
                                <m:t>2</m:t>
                              </m:r>
                            </m:sub>
                          </m:sSub>
                        </m:fName>
                        <m:e>
                          <m:sSub>
                            <m:sSubPr>
                              <m:ctrlPr>
                                <a:rPr lang="pt-BR" sz="2000" i="1" smtClean="0">
                                  <a:latin typeface="Cambria Math" panose="02040503050406030204" pitchFamily="18" charset="0"/>
                                </a:rPr>
                              </m:ctrlPr>
                            </m:sSubPr>
                            <m:e>
                              <m:r>
                                <a:rPr lang="en-IN" sz="2000" b="0" i="1" smtClean="0">
                                  <a:latin typeface="Cambria Math" panose="02040503050406030204" pitchFamily="18" charset="0"/>
                                </a:rPr>
                                <m:t>𝑝</m:t>
                              </m:r>
                            </m:e>
                            <m:sub>
                              <m:r>
                                <a:rPr lang="en-IN" sz="2000" b="0" i="1" smtClean="0">
                                  <a:latin typeface="Cambria Math" panose="02040503050406030204" pitchFamily="18" charset="0"/>
                                </a:rPr>
                                <m:t>𝑖</m:t>
                              </m:r>
                            </m:sub>
                          </m:sSub>
                        </m:e>
                      </m:func>
                    </m:oMath>
                  </m:oMathPara>
                </a14:m>
                <a:endParaRPr lang="en-IN" sz="2000" dirty="0"/>
              </a:p>
            </p:txBody>
          </p:sp>
        </mc:Choice>
        <mc:Fallback xmlns="">
          <p:sp>
            <p:nvSpPr>
              <p:cNvPr id="3" name="TextBox 2">
                <a:extLst>
                  <a:ext uri="{FF2B5EF4-FFF2-40B4-BE49-F238E27FC236}">
                    <a16:creationId xmlns:a16="http://schemas.microsoft.com/office/drawing/2014/main" id="{F3F961F5-07F5-4A71-94A9-D0E180E2806F}"/>
                  </a:ext>
                </a:extLst>
              </p:cNvPr>
              <p:cNvSpPr txBox="1">
                <a:spLocks noRot="1" noChangeAspect="1" noMove="1" noResize="1" noEditPoints="1" noAdjustHandles="1" noChangeArrowheads="1" noChangeShapeType="1" noTextEdit="1"/>
              </p:cNvSpPr>
              <p:nvPr/>
            </p:nvSpPr>
            <p:spPr>
              <a:xfrm>
                <a:off x="915879" y="1328493"/>
                <a:ext cx="10591060" cy="1763624"/>
              </a:xfrm>
              <a:prstGeom prst="rect">
                <a:avLst/>
              </a:prstGeom>
              <a:blipFill>
                <a:blip r:embed="rId2"/>
                <a:stretch>
                  <a:fillRect l="-460" t="-2076" r="-173"/>
                </a:stretch>
              </a:blipFill>
            </p:spPr>
            <p:txBody>
              <a:bodyPr/>
              <a:lstStyle/>
              <a:p>
                <a:r>
                  <a:rPr lang="en-IN">
                    <a:noFill/>
                  </a:rPr>
                  <a:t> </a:t>
                </a:r>
              </a:p>
            </p:txBody>
          </p:sp>
        </mc:Fallback>
      </mc:AlternateContent>
      <p:pic>
        <p:nvPicPr>
          <p:cNvPr id="1026" name="Picture 2" descr="In a 10 rupees coin, which side is the head if the number and three heads  of the lion are on the same side? - Quora">
            <a:extLst>
              <a:ext uri="{FF2B5EF4-FFF2-40B4-BE49-F238E27FC236}">
                <a16:creationId xmlns:a16="http://schemas.microsoft.com/office/drawing/2014/main" id="{9474B36E-141B-4E7F-A0B5-E26C521C5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026" y="3537046"/>
            <a:ext cx="3019425" cy="1514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95F446-8B28-4DB9-AAD3-A4AFE75178AA}"/>
              </a:ext>
            </a:extLst>
          </p:cNvPr>
          <p:cNvSpPr txBox="1"/>
          <p:nvPr/>
        </p:nvSpPr>
        <p:spPr>
          <a:xfrm>
            <a:off x="946944" y="3442061"/>
            <a:ext cx="6125592" cy="923330"/>
          </a:xfrm>
          <a:prstGeom prst="rect">
            <a:avLst/>
          </a:prstGeom>
          <a:noFill/>
        </p:spPr>
        <p:txBody>
          <a:bodyPr wrap="square" rtlCol="0">
            <a:spAutoFit/>
          </a:bodyPr>
          <a:lstStyle/>
          <a:p>
            <a:r>
              <a:rPr lang="en-IN" dirty="0"/>
              <a:t>Example – when we toss a coin, no. of possible outcomes are head and tail. Shannon information is given by</a:t>
            </a:r>
          </a:p>
          <a:p>
            <a:r>
              <a:rPr lang="en-IN" dirty="0"/>
              <a:t> </a:t>
            </a:r>
          </a:p>
        </p:txBody>
      </p:sp>
      <p:sp>
        <p:nvSpPr>
          <p:cNvPr id="5" name="TextBox 4">
            <a:extLst>
              <a:ext uri="{FF2B5EF4-FFF2-40B4-BE49-F238E27FC236}">
                <a16:creationId xmlns:a16="http://schemas.microsoft.com/office/drawing/2014/main" id="{BE1F0263-FB7D-4F0F-B241-84504907AB7C}"/>
              </a:ext>
            </a:extLst>
          </p:cNvPr>
          <p:cNvSpPr txBox="1"/>
          <p:nvPr/>
        </p:nvSpPr>
        <p:spPr>
          <a:xfrm>
            <a:off x="946944" y="4564405"/>
            <a:ext cx="5877017" cy="646331"/>
          </a:xfrm>
          <a:prstGeom prst="rect">
            <a:avLst/>
          </a:prstGeom>
          <a:noFill/>
        </p:spPr>
        <p:txBody>
          <a:bodyPr wrap="square" rtlCol="0">
            <a:spAutoFit/>
          </a:bodyPr>
          <a:lstStyle/>
          <a:p>
            <a:r>
              <a:rPr lang="en-IN" dirty="0"/>
              <a:t>Where p = probability of occurrence of head</a:t>
            </a:r>
          </a:p>
          <a:p>
            <a:r>
              <a:rPr lang="en-IN" dirty="0"/>
              <a:t>And q = (1-p) = probability of occurrence of tail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041F5-6906-4842-AC49-D48D94AFFEF4}"/>
                  </a:ext>
                </a:extLst>
              </p:cNvPr>
              <p:cNvSpPr txBox="1"/>
              <p:nvPr/>
            </p:nvSpPr>
            <p:spPr>
              <a:xfrm>
                <a:off x="2586016" y="4155783"/>
                <a:ext cx="2533450" cy="276999"/>
              </a:xfrm>
              <a:prstGeom prst="rect">
                <a:avLst/>
              </a:prstGeom>
              <a:noFill/>
            </p:spPr>
            <p:txBody>
              <a:bodyPr wrap="none" lIns="0" tIns="0" rIns="0" bIns="0" rtlCol="0">
                <a:spAutoFit/>
              </a:bodyPr>
              <a:lstStyle/>
              <a:p>
                <a:r>
                  <a:rPr lang="en-IN" dirty="0"/>
                  <a:t>S </a:t>
                </a:r>
                <a14:m>
                  <m:oMath xmlns:m="http://schemas.openxmlformats.org/officeDocument/2006/math">
                    <m:r>
                      <a:rPr lang="en-IN" i="1" smtClean="0">
                        <a:latin typeface="Cambria Math" panose="02040503050406030204" pitchFamily="18" charset="0"/>
                      </a:rPr>
                      <m:t>=</m:t>
                    </m:r>
                    <m:r>
                      <a:rPr lang="en-IN" b="0" i="1" smtClean="0">
                        <a:latin typeface="Cambria Math" panose="02040503050406030204" pitchFamily="18" charset="0"/>
                      </a:rPr>
                      <m:t>−(</m:t>
                    </m:r>
                    <m:r>
                      <a:rPr lang="en-IN" b="0" i="1" smtClean="0">
                        <a:latin typeface="Cambria Math" panose="02040503050406030204" pitchFamily="18" charset="0"/>
                      </a:rPr>
                      <m:t>𝑝</m:t>
                    </m:r>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𝑝</m:t>
                        </m:r>
                        <m:r>
                          <a:rPr lang="en-IN" b="0" i="1" smtClean="0">
                            <a:latin typeface="Cambria Math" panose="02040503050406030204" pitchFamily="18" charset="0"/>
                          </a:rPr>
                          <m:t>+</m:t>
                        </m:r>
                      </m:e>
                    </m:func>
                    <m:r>
                      <a:rPr lang="en-IN" b="0" i="1" smtClean="0">
                        <a:latin typeface="Cambria Math" panose="02040503050406030204" pitchFamily="18" charset="0"/>
                      </a:rPr>
                      <m:t>𝑞</m:t>
                    </m:r>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𝑞</m:t>
                        </m:r>
                        <m:r>
                          <a:rPr lang="en-IN" b="0" i="1" smtClean="0">
                            <a:latin typeface="Cambria Math" panose="02040503050406030204" pitchFamily="18" charset="0"/>
                          </a:rPr>
                          <m:t>)</m:t>
                        </m:r>
                      </m:e>
                    </m:func>
                  </m:oMath>
                </a14:m>
                <a:endParaRPr lang="en-IN" dirty="0"/>
              </a:p>
            </p:txBody>
          </p:sp>
        </mc:Choice>
        <mc:Fallback xmlns="">
          <p:sp>
            <p:nvSpPr>
              <p:cNvPr id="8" name="TextBox 7">
                <a:extLst>
                  <a:ext uri="{FF2B5EF4-FFF2-40B4-BE49-F238E27FC236}">
                    <a16:creationId xmlns:a16="http://schemas.microsoft.com/office/drawing/2014/main" id="{3E8041F5-6906-4842-AC49-D48D94AFFEF4}"/>
                  </a:ext>
                </a:extLst>
              </p:cNvPr>
              <p:cNvSpPr txBox="1">
                <a:spLocks noRot="1" noChangeAspect="1" noMove="1" noResize="1" noEditPoints="1" noAdjustHandles="1" noChangeArrowheads="1" noChangeShapeType="1" noTextEdit="1"/>
              </p:cNvSpPr>
              <p:nvPr/>
            </p:nvSpPr>
            <p:spPr>
              <a:xfrm>
                <a:off x="2586016" y="4155783"/>
                <a:ext cx="2533450" cy="276999"/>
              </a:xfrm>
              <a:prstGeom prst="rect">
                <a:avLst/>
              </a:prstGeom>
              <a:blipFill>
                <a:blip r:embed="rId4"/>
                <a:stretch>
                  <a:fillRect l="-5529" t="-28889" r="-3365" b="-51111"/>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F08069DF-ED18-410E-8F04-B146B89FE23D}"/>
              </a:ext>
            </a:extLst>
          </p:cNvPr>
          <p:cNvSpPr txBox="1"/>
          <p:nvPr/>
        </p:nvSpPr>
        <p:spPr>
          <a:xfrm>
            <a:off x="946944" y="5839456"/>
            <a:ext cx="10866268" cy="369332"/>
          </a:xfrm>
          <a:prstGeom prst="rect">
            <a:avLst/>
          </a:prstGeom>
          <a:noFill/>
        </p:spPr>
        <p:txBody>
          <a:bodyPr wrap="square" rtlCol="0">
            <a:spAutoFit/>
          </a:bodyPr>
          <a:lstStyle/>
          <a:p>
            <a:r>
              <a:rPr lang="en-IN" dirty="0"/>
              <a:t>In case of unbiased coin, p = q = 0.5, Shannon information is maximum when all the states have equal probability.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86EC0-7E60-4BC5-B428-D456FB6C4E30}"/>
                  </a:ext>
                </a:extLst>
              </p:cNvPr>
              <p:cNvSpPr txBox="1"/>
              <p:nvPr/>
            </p:nvSpPr>
            <p:spPr>
              <a:xfrm>
                <a:off x="2586016" y="6407802"/>
                <a:ext cx="3251211" cy="276999"/>
              </a:xfrm>
              <a:prstGeom prst="rect">
                <a:avLst/>
              </a:prstGeom>
              <a:noFill/>
            </p:spPr>
            <p:txBody>
              <a:bodyPr wrap="none" lIns="0" tIns="0" rIns="0" bIns="0" rtlCol="0">
                <a:spAutoFit/>
              </a:bodyPr>
              <a:lstStyle/>
              <a:p>
                <a:r>
                  <a:rPr lang="en-IN" dirty="0">
                    <a:ea typeface="Cambria Math" panose="02040503050406030204" pitchFamily="18" charset="0"/>
                  </a:rPr>
                  <a:t>S </a:t>
                </a:r>
                <a14:m>
                  <m:oMath xmlns:m="http://schemas.openxmlformats.org/officeDocument/2006/math">
                    <m:r>
                      <a:rPr lang="en-IN" i="1" smtClean="0">
                        <a:latin typeface="Cambria Math" panose="02040503050406030204" pitchFamily="18" charset="0"/>
                        <a:ea typeface="Cambria Math" panose="02040503050406030204" pitchFamily="18" charset="0"/>
                      </a:rPr>
                      <m:t>=</m:t>
                    </m:r>
                    <m:func>
                      <m:funcPr>
                        <m:ctrlPr>
                          <a:rPr lang="en-IN" i="1" smtClean="0">
                            <a:latin typeface="Cambria Math" panose="02040503050406030204" pitchFamily="18" charset="0"/>
                            <a:ea typeface="Cambria Math" panose="02040503050406030204" pitchFamily="18" charset="0"/>
                          </a:rPr>
                        </m:ctrlPr>
                      </m:funcPr>
                      <m:fName>
                        <m:sSub>
                          <m:sSubPr>
                            <m:ctrlPr>
                              <a:rPr lang="en-IN" i="1" smtClean="0">
                                <a:latin typeface="Cambria Math" panose="02040503050406030204" pitchFamily="18" charset="0"/>
                                <a:ea typeface="Cambria Math" panose="02040503050406030204" pitchFamily="18" charset="0"/>
                              </a:rPr>
                            </m:ctrlPr>
                          </m:sSubPr>
                          <m:e>
                            <m:r>
                              <a:rPr lang="en-IN" b="0" i="0" smtClean="0">
                                <a:latin typeface="Cambria Math" panose="02040503050406030204" pitchFamily="18" charset="0"/>
                                <a:ea typeface="Cambria Math" panose="02040503050406030204" pitchFamily="18" charset="0"/>
                              </a:rPr>
                              <m:t>−(0.5 </m:t>
                            </m:r>
                            <m:r>
                              <m:rPr>
                                <m:sty m:val="p"/>
                              </m:rPr>
                              <a:rPr lang="en-IN"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0.5+0.5</m:t>
                        </m:r>
                      </m:e>
                    </m:func>
                    <m:func>
                      <m:funcPr>
                        <m:ctrlPr>
                          <a:rPr lang="en-IN" i="1" smtClean="0">
                            <a:latin typeface="Cambria Math" panose="02040503050406030204" pitchFamily="18" charset="0"/>
                            <a:ea typeface="Cambria Math" panose="02040503050406030204" pitchFamily="18" charset="0"/>
                          </a:rPr>
                        </m:ctrlPr>
                      </m:funcPr>
                      <m:fName>
                        <m:sSub>
                          <m:sSubPr>
                            <m:ctrlPr>
                              <a:rPr lang="en-IN" i="1" smtClean="0">
                                <a:latin typeface="Cambria Math" panose="02040503050406030204" pitchFamily="18" charset="0"/>
                                <a:ea typeface="Cambria Math" panose="02040503050406030204" pitchFamily="18" charset="0"/>
                              </a:rPr>
                            </m:ctrlPr>
                          </m:sSubPr>
                          <m:e>
                            <m:r>
                              <m:rPr>
                                <m:sty m:val="p"/>
                              </m:rPr>
                              <a:rPr lang="en-IN" i="0" smtClean="0">
                                <a:latin typeface="Cambria Math" panose="02040503050406030204" pitchFamily="18" charset="0"/>
                                <a:ea typeface="Cambria Math" panose="02040503050406030204" pitchFamily="18" charset="0"/>
                              </a:rPr>
                              <m:t>log</m:t>
                            </m:r>
                          </m:e>
                          <m:sub>
                            <m:r>
                              <a:rPr lang="en-IN" b="0" i="1" smtClean="0">
                                <a:latin typeface="Cambria Math" panose="02040503050406030204" pitchFamily="18" charset="0"/>
                                <a:ea typeface="Cambria Math" panose="02040503050406030204" pitchFamily="18" charset="0"/>
                              </a:rPr>
                              <m:t>2</m:t>
                            </m:r>
                          </m:sub>
                        </m:sSub>
                      </m:fName>
                      <m:e>
                        <m:r>
                          <a:rPr lang="en-IN" b="0" i="1" smtClean="0">
                            <a:latin typeface="Cambria Math" panose="02040503050406030204" pitchFamily="18" charset="0"/>
                            <a:ea typeface="Cambria Math" panose="02040503050406030204" pitchFamily="18" charset="0"/>
                          </a:rPr>
                          <m:t>0.5)</m:t>
                        </m:r>
                      </m:e>
                    </m:func>
                  </m:oMath>
                </a14:m>
                <a:endParaRPr lang="en-IN" dirty="0"/>
              </a:p>
            </p:txBody>
          </p:sp>
        </mc:Choice>
        <mc:Fallback xmlns="">
          <p:sp>
            <p:nvSpPr>
              <p:cNvPr id="9" name="TextBox 8">
                <a:extLst>
                  <a:ext uri="{FF2B5EF4-FFF2-40B4-BE49-F238E27FC236}">
                    <a16:creationId xmlns:a16="http://schemas.microsoft.com/office/drawing/2014/main" id="{8DD86EC0-7E60-4BC5-B428-D456FB6C4E30}"/>
                  </a:ext>
                </a:extLst>
              </p:cNvPr>
              <p:cNvSpPr txBox="1">
                <a:spLocks noRot="1" noChangeAspect="1" noMove="1" noResize="1" noEditPoints="1" noAdjustHandles="1" noChangeArrowheads="1" noChangeShapeType="1" noTextEdit="1"/>
              </p:cNvSpPr>
              <p:nvPr/>
            </p:nvSpPr>
            <p:spPr>
              <a:xfrm>
                <a:off x="2586016" y="6407802"/>
                <a:ext cx="3251211" cy="276999"/>
              </a:xfrm>
              <a:prstGeom prst="rect">
                <a:avLst/>
              </a:prstGeom>
              <a:blipFill>
                <a:blip r:embed="rId5"/>
                <a:stretch>
                  <a:fillRect l="-4307" t="-28261" r="-2434" b="-5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72014B-98B9-40C0-A8A2-5F87F9D60A6B}"/>
                  </a:ext>
                </a:extLst>
              </p:cNvPr>
              <p:cNvSpPr txBox="1"/>
              <p:nvPr/>
            </p:nvSpPr>
            <p:spPr>
              <a:xfrm>
                <a:off x="8867971" y="5318488"/>
                <a:ext cx="871264" cy="276999"/>
              </a:xfrm>
              <a:prstGeom prst="rect">
                <a:avLst/>
              </a:prstGeom>
              <a:noFill/>
            </p:spPr>
            <p:txBody>
              <a:bodyPr wrap="none" lIns="0" tIns="0" rIns="0" bIns="0" rtlCol="0">
                <a:spAutoFit/>
              </a:bodyPr>
              <a:lstStyle/>
              <a:p>
                <a:r>
                  <a:rPr lang="en-IN" dirty="0"/>
                  <a:t>S </a:t>
                </a:r>
                <a14:m>
                  <m:oMath xmlns:m="http://schemas.openxmlformats.org/officeDocument/2006/math">
                    <m:r>
                      <a:rPr lang="en-IN" i="1" smtClean="0">
                        <a:latin typeface="Cambria Math" panose="02040503050406030204" pitchFamily="18" charset="0"/>
                      </a:rPr>
                      <m:t>=</m:t>
                    </m:r>
                    <m:r>
                      <a:rPr lang="en-IN" b="0" i="1" smtClean="0">
                        <a:latin typeface="Cambria Math" panose="02040503050406030204" pitchFamily="18" charset="0"/>
                      </a:rPr>
                      <m:t>1 </m:t>
                    </m:r>
                    <m:r>
                      <a:rPr lang="en-IN" b="0" i="1" smtClean="0">
                        <a:latin typeface="Cambria Math" panose="02040503050406030204" pitchFamily="18" charset="0"/>
                      </a:rPr>
                      <m:t>𝑏𝑖𝑡</m:t>
                    </m:r>
                  </m:oMath>
                </a14:m>
                <a:endParaRPr lang="en-IN" dirty="0"/>
              </a:p>
            </p:txBody>
          </p:sp>
        </mc:Choice>
        <mc:Fallback xmlns="">
          <p:sp>
            <p:nvSpPr>
              <p:cNvPr id="10" name="TextBox 9">
                <a:extLst>
                  <a:ext uri="{FF2B5EF4-FFF2-40B4-BE49-F238E27FC236}">
                    <a16:creationId xmlns:a16="http://schemas.microsoft.com/office/drawing/2014/main" id="{B272014B-98B9-40C0-A8A2-5F87F9D60A6B}"/>
                  </a:ext>
                </a:extLst>
              </p:cNvPr>
              <p:cNvSpPr txBox="1">
                <a:spLocks noRot="1" noChangeAspect="1" noMove="1" noResize="1" noEditPoints="1" noAdjustHandles="1" noChangeArrowheads="1" noChangeShapeType="1" noTextEdit="1"/>
              </p:cNvSpPr>
              <p:nvPr/>
            </p:nvSpPr>
            <p:spPr>
              <a:xfrm>
                <a:off x="8867971" y="5318488"/>
                <a:ext cx="871264" cy="276999"/>
              </a:xfrm>
              <a:prstGeom prst="rect">
                <a:avLst/>
              </a:prstGeom>
              <a:blipFill>
                <a:blip r:embed="rId6"/>
                <a:stretch>
                  <a:fillRect l="-16783" t="-28261" r="-7692" b="-50000"/>
                </a:stretch>
              </a:blipFill>
            </p:spPr>
            <p:txBody>
              <a:bodyPr/>
              <a:lstStyle/>
              <a:p>
                <a:r>
                  <a:rPr lang="en-IN">
                    <a:noFill/>
                  </a:rPr>
                  <a:t> </a:t>
                </a:r>
              </a:p>
            </p:txBody>
          </p:sp>
        </mc:Fallback>
      </mc:AlternateContent>
    </p:spTree>
    <p:extLst>
      <p:ext uri="{BB962C8B-B14F-4D97-AF65-F5344CB8AC3E}">
        <p14:creationId xmlns:p14="http://schemas.microsoft.com/office/powerpoint/2010/main" val="313452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E8DE4F-A41E-4E0F-8BAF-4F862E2739E2}"/>
              </a:ext>
            </a:extLst>
          </p:cNvPr>
          <p:cNvSpPr>
            <a:spLocks noGrp="1"/>
          </p:cNvSpPr>
          <p:nvPr>
            <p:ph type="body" sz="quarter" idx="10"/>
          </p:nvPr>
        </p:nvSpPr>
        <p:spPr/>
        <p:txBody>
          <a:bodyPr/>
          <a:lstStyle/>
          <a:p>
            <a:r>
              <a:rPr lang="en-IN" dirty="0"/>
              <a:t>Shannon information for 2 coin flip</a:t>
            </a:r>
          </a:p>
        </p:txBody>
      </p:sp>
      <p:sp>
        <p:nvSpPr>
          <p:cNvPr id="4" name="TextBox 3">
            <a:extLst>
              <a:ext uri="{FF2B5EF4-FFF2-40B4-BE49-F238E27FC236}">
                <a16:creationId xmlns:a16="http://schemas.microsoft.com/office/drawing/2014/main" id="{31885C4C-64CC-441D-A400-65DE2D9BE60B}"/>
              </a:ext>
            </a:extLst>
          </p:cNvPr>
          <p:cNvSpPr txBox="1"/>
          <p:nvPr/>
        </p:nvSpPr>
        <p:spPr>
          <a:xfrm>
            <a:off x="1331650" y="1677880"/>
            <a:ext cx="7137647" cy="1200329"/>
          </a:xfrm>
          <a:prstGeom prst="rect">
            <a:avLst/>
          </a:prstGeom>
          <a:noFill/>
        </p:spPr>
        <p:txBody>
          <a:bodyPr wrap="square" rtlCol="0">
            <a:spAutoFit/>
          </a:bodyPr>
          <a:lstStyle/>
          <a:p>
            <a:r>
              <a:rPr lang="en-IN" dirty="0"/>
              <a:t>Number of outcomes = 4</a:t>
            </a:r>
          </a:p>
          <a:p>
            <a:r>
              <a:rPr lang="en-IN" dirty="0"/>
              <a:t>Considering both the coins are unbiased </a:t>
            </a:r>
          </a:p>
          <a:p>
            <a:r>
              <a:rPr lang="en-IN" dirty="0"/>
              <a:t>Probability of occurrences of each outcome is same = 0.25</a:t>
            </a:r>
          </a:p>
          <a:p>
            <a:r>
              <a:rPr lang="en-IN" dirty="0"/>
              <a:t>Shannon information is given by </a:t>
            </a:r>
          </a:p>
        </p:txBody>
      </p:sp>
      <p:sp>
        <p:nvSpPr>
          <p:cNvPr id="5" name="TextBox 4">
            <a:extLst>
              <a:ext uri="{FF2B5EF4-FFF2-40B4-BE49-F238E27FC236}">
                <a16:creationId xmlns:a16="http://schemas.microsoft.com/office/drawing/2014/main" id="{B3185FE7-5280-49F0-AFFC-794462B78A23}"/>
              </a:ext>
            </a:extLst>
          </p:cNvPr>
          <p:cNvSpPr txBox="1"/>
          <p:nvPr/>
        </p:nvSpPr>
        <p:spPr>
          <a:xfrm>
            <a:off x="8913181" y="1367162"/>
            <a:ext cx="1597980" cy="5016758"/>
          </a:xfrm>
          <a:prstGeom prst="rect">
            <a:avLst/>
          </a:prstGeom>
          <a:noFill/>
        </p:spPr>
        <p:txBody>
          <a:bodyPr wrap="square" rtlCol="0">
            <a:spAutoFit/>
          </a:bodyPr>
          <a:lstStyle/>
          <a:p>
            <a:r>
              <a:rPr lang="en-IN" sz="8000" dirty="0">
                <a:latin typeface="Courier New" panose="02070309020205020404" pitchFamily="49" charset="0"/>
                <a:cs typeface="Courier New" panose="02070309020205020404" pitchFamily="49" charset="0"/>
              </a:rPr>
              <a:t>HT</a:t>
            </a:r>
          </a:p>
          <a:p>
            <a:r>
              <a:rPr lang="en-IN" sz="8000" dirty="0">
                <a:latin typeface="Courier New" panose="02070309020205020404" pitchFamily="49" charset="0"/>
                <a:cs typeface="Courier New" panose="02070309020205020404" pitchFamily="49" charset="0"/>
              </a:rPr>
              <a:t>TH</a:t>
            </a:r>
          </a:p>
          <a:p>
            <a:r>
              <a:rPr lang="en-IN" sz="8000" dirty="0">
                <a:latin typeface="Courier New" panose="02070309020205020404" pitchFamily="49" charset="0"/>
                <a:cs typeface="Courier New" panose="02070309020205020404" pitchFamily="49" charset="0"/>
              </a:rPr>
              <a:t>TT</a:t>
            </a:r>
          </a:p>
          <a:p>
            <a:r>
              <a:rPr lang="en-IN" sz="8000" dirty="0">
                <a:latin typeface="Courier New" panose="02070309020205020404" pitchFamily="49" charset="0"/>
                <a:cs typeface="Courier New" panose="02070309020205020404" pitchFamily="49" charset="0"/>
              </a:rPr>
              <a:t>HH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B13789-D255-46FC-A619-62E9243DEE20}"/>
                  </a:ext>
                </a:extLst>
              </p:cNvPr>
              <p:cNvSpPr txBox="1"/>
              <p:nvPr/>
            </p:nvSpPr>
            <p:spPr>
              <a:xfrm>
                <a:off x="750236" y="3004717"/>
                <a:ext cx="609452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 </m:t>
                      </m:r>
                      <m:r>
                        <a:rPr lang="en-IN" sz="2800" b="0" i="1" smtClean="0">
                          <a:latin typeface="Cambria Math" panose="02040503050406030204" pitchFamily="18" charset="0"/>
                        </a:rPr>
                        <m:t>𝑆</m:t>
                      </m:r>
                      <m:r>
                        <a:rPr lang="pt-BR" sz="2800" i="1" smtClean="0">
                          <a:latin typeface="Cambria Math" panose="02040503050406030204" pitchFamily="18" charset="0"/>
                        </a:rPr>
                        <m:t>=</m:t>
                      </m:r>
                      <m:r>
                        <a:rPr lang="en-IN" sz="2800" b="0" i="1" smtClean="0">
                          <a:latin typeface="Cambria Math" panose="02040503050406030204" pitchFamily="18" charset="0"/>
                        </a:rPr>
                        <m:t>−</m:t>
                      </m:r>
                      <m:nary>
                        <m:naryPr>
                          <m:chr m:val="∑"/>
                          <m:ctrlPr>
                            <a:rPr lang="pt-BR" sz="2800" i="1" smtClean="0">
                              <a:latin typeface="Cambria Math" panose="02040503050406030204" pitchFamily="18" charset="0"/>
                            </a:rPr>
                          </m:ctrlPr>
                        </m:naryPr>
                        <m:sub>
                          <m:r>
                            <m:rPr>
                              <m:brk m:alnAt="23"/>
                            </m:rPr>
                            <a:rPr lang="en-IN" sz="2800" b="0" i="1" smtClean="0">
                              <a:latin typeface="Cambria Math" panose="02040503050406030204" pitchFamily="18" charset="0"/>
                            </a:rPr>
                            <m:t>𝑖</m:t>
                          </m:r>
                          <m:r>
                            <a:rPr lang="pt-BR" sz="2800" i="1" smtClean="0">
                              <a:latin typeface="Cambria Math" panose="02040503050406030204" pitchFamily="18" charset="0"/>
                            </a:rPr>
                            <m:t>=</m:t>
                          </m:r>
                          <m:r>
                            <a:rPr lang="en-IN" sz="2800" b="0" i="1" smtClean="0">
                              <a:latin typeface="Cambria Math" panose="02040503050406030204" pitchFamily="18" charset="0"/>
                            </a:rPr>
                            <m:t>1</m:t>
                          </m:r>
                        </m:sub>
                        <m:sup>
                          <m:r>
                            <a:rPr lang="pt-BR" sz="2800" i="1" smtClean="0">
                              <a:latin typeface="Cambria Math" panose="02040503050406030204" pitchFamily="18" charset="0"/>
                            </a:rPr>
                            <m:t>𝑛</m:t>
                          </m:r>
                        </m:sup>
                        <m:e>
                          <m:sSub>
                            <m:sSubPr>
                              <m:ctrlPr>
                                <a:rPr lang="pt-BR" sz="2800" i="1" smtClean="0">
                                  <a:latin typeface="Cambria Math" panose="02040503050406030204" pitchFamily="18" charset="0"/>
                                </a:rPr>
                              </m:ctrlPr>
                            </m:sSubPr>
                            <m:e>
                              <m:r>
                                <a:rPr lang="en-IN" sz="2800" b="0" i="1" smtClean="0">
                                  <a:latin typeface="Cambria Math" panose="02040503050406030204" pitchFamily="18" charset="0"/>
                                </a:rPr>
                                <m:t>𝑝</m:t>
                              </m:r>
                            </m:e>
                            <m:sub>
                              <m:r>
                                <a:rPr lang="en-IN" sz="2800" b="0" i="1" smtClean="0">
                                  <a:latin typeface="Cambria Math" panose="02040503050406030204" pitchFamily="18" charset="0"/>
                                </a:rPr>
                                <m:t>𝑖</m:t>
                              </m:r>
                            </m:sub>
                          </m:sSub>
                        </m:e>
                      </m:nary>
                      <m:func>
                        <m:funcPr>
                          <m:ctrlPr>
                            <a:rPr lang="pt-BR" sz="2800" i="1" smtClean="0">
                              <a:latin typeface="Cambria Math" panose="02040503050406030204" pitchFamily="18" charset="0"/>
                            </a:rPr>
                          </m:ctrlPr>
                        </m:funcPr>
                        <m:fName>
                          <m:sSub>
                            <m:sSubPr>
                              <m:ctrlPr>
                                <a:rPr lang="pt-BR" sz="2800" i="1" smtClean="0">
                                  <a:latin typeface="Cambria Math" panose="02040503050406030204" pitchFamily="18" charset="0"/>
                                </a:rPr>
                              </m:ctrlPr>
                            </m:sSubPr>
                            <m:e>
                              <m:r>
                                <m:rPr>
                                  <m:sty m:val="p"/>
                                </m:rPr>
                                <a:rPr lang="pt-BR" sz="2800" i="0" smtClean="0">
                                  <a:latin typeface="Cambria Math" panose="02040503050406030204" pitchFamily="18" charset="0"/>
                                </a:rPr>
                                <m:t>log</m:t>
                              </m:r>
                            </m:e>
                            <m:sub>
                              <m:r>
                                <a:rPr lang="en-IN" sz="2800" b="0" i="1" smtClean="0">
                                  <a:latin typeface="Cambria Math" panose="02040503050406030204" pitchFamily="18" charset="0"/>
                                </a:rPr>
                                <m:t>2</m:t>
                              </m:r>
                            </m:sub>
                          </m:sSub>
                        </m:fName>
                        <m:e>
                          <m:sSub>
                            <m:sSubPr>
                              <m:ctrlPr>
                                <a:rPr lang="pt-BR" sz="2800" i="1" smtClean="0">
                                  <a:latin typeface="Cambria Math" panose="02040503050406030204" pitchFamily="18" charset="0"/>
                                </a:rPr>
                              </m:ctrlPr>
                            </m:sSubPr>
                            <m:e>
                              <m:r>
                                <a:rPr lang="en-IN" sz="2800" b="0" i="1" smtClean="0">
                                  <a:latin typeface="Cambria Math" panose="02040503050406030204" pitchFamily="18" charset="0"/>
                                </a:rPr>
                                <m:t>𝑝</m:t>
                              </m:r>
                            </m:e>
                            <m:sub>
                              <m:r>
                                <a:rPr lang="en-IN" sz="2800" b="0" i="1" smtClean="0">
                                  <a:latin typeface="Cambria Math" panose="02040503050406030204" pitchFamily="18" charset="0"/>
                                </a:rPr>
                                <m:t>𝑖</m:t>
                              </m:r>
                            </m:sub>
                          </m:sSub>
                        </m:e>
                      </m:func>
                    </m:oMath>
                  </m:oMathPara>
                </a14:m>
                <a:endParaRPr lang="en-IN" sz="2800" dirty="0"/>
              </a:p>
            </p:txBody>
          </p:sp>
        </mc:Choice>
        <mc:Fallback xmlns="">
          <p:sp>
            <p:nvSpPr>
              <p:cNvPr id="7" name="TextBox 6">
                <a:extLst>
                  <a:ext uri="{FF2B5EF4-FFF2-40B4-BE49-F238E27FC236}">
                    <a16:creationId xmlns:a16="http://schemas.microsoft.com/office/drawing/2014/main" id="{C7B13789-D255-46FC-A619-62E9243DEE20}"/>
                  </a:ext>
                </a:extLst>
              </p:cNvPr>
              <p:cNvSpPr txBox="1">
                <a:spLocks noRot="1" noChangeAspect="1" noMove="1" noResize="1" noEditPoints="1" noAdjustHandles="1" noChangeArrowheads="1" noChangeShapeType="1" noTextEdit="1"/>
              </p:cNvSpPr>
              <p:nvPr/>
            </p:nvSpPr>
            <p:spPr>
              <a:xfrm>
                <a:off x="750236" y="3004717"/>
                <a:ext cx="6094520" cy="1268552"/>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DD8DF3-204C-42D5-A13E-CB089DD125E0}"/>
                  </a:ext>
                </a:extLst>
              </p:cNvPr>
              <p:cNvSpPr txBox="1"/>
              <p:nvPr/>
            </p:nvSpPr>
            <p:spPr>
              <a:xfrm>
                <a:off x="2411355" y="4643021"/>
                <a:ext cx="3806491" cy="430887"/>
              </a:xfrm>
              <a:prstGeom prst="rect">
                <a:avLst/>
              </a:prstGeom>
              <a:noFill/>
            </p:spPr>
            <p:txBody>
              <a:bodyPr wrap="none" lIns="0" tIns="0" rIns="0" bIns="0" rtlCol="0">
                <a:spAutoFit/>
              </a:bodyPr>
              <a:lstStyle/>
              <a:p>
                <a:r>
                  <a:rPr lang="en-IN" sz="2800" dirty="0"/>
                  <a:t>S </a:t>
                </a:r>
                <a14:m>
                  <m:oMath xmlns:m="http://schemas.openxmlformats.org/officeDocument/2006/math">
                    <m:r>
                      <a:rPr lang="en-IN" sz="2800" i="1" smtClean="0">
                        <a:latin typeface="Cambria Math" panose="02040503050406030204" pitchFamily="18" charset="0"/>
                      </a:rPr>
                      <m:t>=</m:t>
                    </m:r>
                    <m:r>
                      <a:rPr lang="en-IN" sz="2800" b="0" i="1" smtClean="0">
                        <a:latin typeface="Cambria Math" panose="02040503050406030204" pitchFamily="18" charset="0"/>
                      </a:rPr>
                      <m:t>−</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0.25</m:t>
                        </m:r>
                        <m:func>
                          <m:funcPr>
                            <m:ctrlPr>
                              <a:rPr lang="en-IN" sz="2800" i="1" smtClean="0">
                                <a:latin typeface="Cambria Math" panose="02040503050406030204" pitchFamily="18" charset="0"/>
                              </a:rPr>
                            </m:ctrlPr>
                          </m:funcPr>
                          <m:fName>
                            <m:sSub>
                              <m:sSubPr>
                                <m:ctrlPr>
                                  <a:rPr lang="en-IN" sz="2800" i="1" smtClean="0">
                                    <a:latin typeface="Cambria Math" panose="02040503050406030204" pitchFamily="18" charset="0"/>
                                  </a:rPr>
                                </m:ctrlPr>
                              </m:sSubPr>
                              <m:e>
                                <m:r>
                                  <m:rPr>
                                    <m:sty m:val="p"/>
                                  </m:rPr>
                                  <a:rPr lang="en-IN" sz="2800" i="0" smtClean="0">
                                    <a:latin typeface="Cambria Math" panose="02040503050406030204" pitchFamily="18" charset="0"/>
                                  </a:rPr>
                                  <m:t>log</m:t>
                                </m:r>
                              </m:e>
                              <m:sub>
                                <m:r>
                                  <a:rPr lang="en-IN" sz="2800" b="0" i="1" smtClean="0">
                                    <a:latin typeface="Cambria Math" panose="02040503050406030204" pitchFamily="18" charset="0"/>
                                  </a:rPr>
                                  <m:t>2</m:t>
                                </m:r>
                              </m:sub>
                            </m:sSub>
                          </m:fName>
                          <m:e>
                            <m:r>
                              <a:rPr lang="en-IN" sz="2800" b="0" i="1" smtClean="0">
                                <a:latin typeface="Cambria Math" panose="02040503050406030204" pitchFamily="18" charset="0"/>
                              </a:rPr>
                              <m:t>0.25</m:t>
                            </m:r>
                          </m:e>
                        </m:func>
                      </m:e>
                    </m:d>
                    <m:r>
                      <a:rPr lang="en-IN" sz="2800" i="1" dirty="0" smtClean="0">
                        <a:latin typeface="Cambria Math" panose="02040503050406030204" pitchFamily="18" charset="0"/>
                        <a:ea typeface="Cambria Math" panose="02040503050406030204" pitchFamily="18" charset="0"/>
                      </a:rPr>
                      <m:t>×</m:t>
                    </m:r>
                  </m:oMath>
                </a14:m>
                <a:r>
                  <a:rPr lang="en-IN" sz="2800" dirty="0"/>
                  <a:t>4</a:t>
                </a:r>
              </a:p>
            </p:txBody>
          </p:sp>
        </mc:Choice>
        <mc:Fallback xmlns="">
          <p:sp>
            <p:nvSpPr>
              <p:cNvPr id="8" name="TextBox 7">
                <a:extLst>
                  <a:ext uri="{FF2B5EF4-FFF2-40B4-BE49-F238E27FC236}">
                    <a16:creationId xmlns:a16="http://schemas.microsoft.com/office/drawing/2014/main" id="{1EDD8DF3-204C-42D5-A13E-CB089DD125E0}"/>
                  </a:ext>
                </a:extLst>
              </p:cNvPr>
              <p:cNvSpPr txBox="1">
                <a:spLocks noRot="1" noChangeAspect="1" noMove="1" noResize="1" noEditPoints="1" noAdjustHandles="1" noChangeArrowheads="1" noChangeShapeType="1" noTextEdit="1"/>
              </p:cNvSpPr>
              <p:nvPr/>
            </p:nvSpPr>
            <p:spPr>
              <a:xfrm>
                <a:off x="2411355" y="4643021"/>
                <a:ext cx="3806491" cy="430887"/>
              </a:xfrm>
              <a:prstGeom prst="rect">
                <a:avLst/>
              </a:prstGeom>
              <a:blipFill>
                <a:blip r:embed="rId3"/>
                <a:stretch>
                  <a:fillRect l="-5769" t="-24286" r="-4647" b="-514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2CC0A5-A760-4C39-8E78-470829A81D85}"/>
                  </a:ext>
                </a:extLst>
              </p:cNvPr>
              <p:cNvSpPr txBox="1"/>
              <p:nvPr/>
            </p:nvSpPr>
            <p:spPr>
              <a:xfrm>
                <a:off x="2411355" y="5697779"/>
                <a:ext cx="1512978" cy="430887"/>
              </a:xfrm>
              <a:prstGeom prst="rect">
                <a:avLst/>
              </a:prstGeom>
              <a:noFill/>
            </p:spPr>
            <p:txBody>
              <a:bodyPr wrap="none" lIns="0" tIns="0" rIns="0" bIns="0" rtlCol="0">
                <a:spAutoFit/>
              </a:bodyPr>
              <a:lstStyle/>
              <a:p>
                <a:r>
                  <a:rPr lang="en-IN" sz="2800" dirty="0"/>
                  <a:t>S </a:t>
                </a:r>
                <a14:m>
                  <m:oMath xmlns:m="http://schemas.openxmlformats.org/officeDocument/2006/math">
                    <m:r>
                      <a:rPr lang="en-IN" sz="2800" i="1" smtClean="0">
                        <a:latin typeface="Cambria Math" panose="02040503050406030204" pitchFamily="18" charset="0"/>
                      </a:rPr>
                      <m:t>=</m:t>
                    </m:r>
                    <m:r>
                      <a:rPr lang="en-IN" sz="2800" b="0" i="1" smtClean="0">
                        <a:latin typeface="Cambria Math" panose="02040503050406030204" pitchFamily="18" charset="0"/>
                      </a:rPr>
                      <m:t>2 </m:t>
                    </m:r>
                    <m:r>
                      <a:rPr lang="en-IN" sz="2800" b="0" i="1" smtClean="0">
                        <a:latin typeface="Cambria Math" panose="02040503050406030204" pitchFamily="18" charset="0"/>
                      </a:rPr>
                      <m:t>𝑏𝑖𝑡𝑠</m:t>
                    </m:r>
                  </m:oMath>
                </a14:m>
                <a:endParaRPr lang="en-IN" sz="2800" dirty="0"/>
              </a:p>
            </p:txBody>
          </p:sp>
        </mc:Choice>
        <mc:Fallback xmlns="">
          <p:sp>
            <p:nvSpPr>
              <p:cNvPr id="9" name="TextBox 8">
                <a:extLst>
                  <a:ext uri="{FF2B5EF4-FFF2-40B4-BE49-F238E27FC236}">
                    <a16:creationId xmlns:a16="http://schemas.microsoft.com/office/drawing/2014/main" id="{5D2CC0A5-A760-4C39-8E78-470829A81D85}"/>
                  </a:ext>
                </a:extLst>
              </p:cNvPr>
              <p:cNvSpPr txBox="1">
                <a:spLocks noRot="1" noChangeAspect="1" noMove="1" noResize="1" noEditPoints="1" noAdjustHandles="1" noChangeArrowheads="1" noChangeShapeType="1" noTextEdit="1"/>
              </p:cNvSpPr>
              <p:nvPr/>
            </p:nvSpPr>
            <p:spPr>
              <a:xfrm>
                <a:off x="2411355" y="5697779"/>
                <a:ext cx="1512978" cy="430887"/>
              </a:xfrm>
              <a:prstGeom prst="rect">
                <a:avLst/>
              </a:prstGeom>
              <a:blipFill>
                <a:blip r:embed="rId4"/>
                <a:stretch>
                  <a:fillRect l="-14516" t="-24286" b="-51429"/>
                </a:stretch>
              </a:blipFill>
            </p:spPr>
            <p:txBody>
              <a:bodyPr/>
              <a:lstStyle/>
              <a:p>
                <a:r>
                  <a:rPr lang="en-IN">
                    <a:noFill/>
                  </a:rPr>
                  <a:t> </a:t>
                </a:r>
              </a:p>
            </p:txBody>
          </p:sp>
        </mc:Fallback>
      </mc:AlternateContent>
    </p:spTree>
    <p:extLst>
      <p:ext uri="{BB962C8B-B14F-4D97-AF65-F5344CB8AC3E}">
        <p14:creationId xmlns:p14="http://schemas.microsoft.com/office/powerpoint/2010/main" val="3481773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5F98D5-6488-4203-9E2D-1353A2479F5B}"/>
              </a:ext>
            </a:extLst>
          </p:cNvPr>
          <p:cNvPicPr/>
          <p:nvPr/>
        </p:nvPicPr>
        <p:blipFill rotWithShape="1">
          <a:blip r:embed="rId2"/>
          <a:srcRect l="1196" t="11076" r="9563" b="7239"/>
          <a:stretch/>
        </p:blipFill>
        <p:spPr bwMode="auto">
          <a:xfrm>
            <a:off x="500807" y="799480"/>
            <a:ext cx="4117918" cy="2702672"/>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A1454DC1-48F1-4D69-93D0-BE772B0B7EA3}"/>
              </a:ext>
            </a:extLst>
          </p:cNvPr>
          <p:cNvPicPr/>
          <p:nvPr/>
        </p:nvPicPr>
        <p:blipFill rotWithShape="1">
          <a:blip r:embed="rId3"/>
          <a:srcRect b="3454"/>
          <a:stretch/>
        </p:blipFill>
        <p:spPr bwMode="auto">
          <a:xfrm>
            <a:off x="6871771" y="651233"/>
            <a:ext cx="3679006" cy="262952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A3F20685-FFB1-4858-8C09-B96AA5620062}"/>
              </a:ext>
            </a:extLst>
          </p:cNvPr>
          <p:cNvSpPr txBox="1"/>
          <p:nvPr/>
        </p:nvSpPr>
        <p:spPr>
          <a:xfrm>
            <a:off x="336244" y="3447305"/>
            <a:ext cx="5759755" cy="523220"/>
          </a:xfrm>
          <a:prstGeom prst="rect">
            <a:avLst/>
          </a:prstGeom>
          <a:noFill/>
        </p:spPr>
        <p:txBody>
          <a:bodyPr wrap="square">
            <a:spAutoFit/>
          </a:bodyPr>
          <a:lstStyle/>
          <a:p>
            <a:pPr algn="ctr"/>
            <a:r>
              <a:rPr lang="en-US" sz="1400" b="1" i="1" dirty="0">
                <a:effectLst/>
                <a:latin typeface="Times New Roman" panose="02020603050405020304" pitchFamily="18" charset="0"/>
                <a:ea typeface="Times New Roman" panose="02020603050405020304" pitchFamily="18" charset="0"/>
              </a:rPr>
              <a:t>Fig- Entropy as a function of Concentration of DNA binding protein</a:t>
            </a:r>
          </a:p>
          <a:p>
            <a:pPr algn="ctr"/>
            <a:r>
              <a:rPr lang="en-US" sz="1400" b="1" i="1" dirty="0">
                <a:latin typeface="Times New Roman" panose="02020603050405020304" pitchFamily="18" charset="0"/>
              </a:rPr>
              <a:t>(</a:t>
            </a:r>
            <a:r>
              <a:rPr lang="en-US" sz="1400" b="1" i="1" dirty="0">
                <a:effectLst/>
                <a:latin typeface="Times New Roman" panose="02020603050405020304" pitchFamily="18" charset="0"/>
                <a:ea typeface="Times New Roman" panose="02020603050405020304" pitchFamily="18" charset="0"/>
              </a:rPr>
              <a:t>Phillips, R. (2010) Physical biology of the cell)</a:t>
            </a:r>
            <a:endParaRPr lang="en-IN" sz="1400" b="1" i="1"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AD6BD0E-69B2-46FC-924A-A5554644070F}"/>
                  </a:ext>
                </a:extLst>
              </p:cNvPr>
              <p:cNvSpPr txBox="1"/>
              <p:nvPr/>
            </p:nvSpPr>
            <p:spPr>
              <a:xfrm>
                <a:off x="1479" y="4275157"/>
                <a:ext cx="6094520"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b="1" i="1">
                              <a:latin typeface="Cambria Math" panose="02040503050406030204" pitchFamily="18" charset="0"/>
                            </a:rPr>
                            <m:t>𝑺</m:t>
                          </m:r>
                        </m:num>
                        <m:den>
                          <m:r>
                            <a:rPr lang="en-IN" b="1" i="1" smtClean="0">
                              <a:latin typeface="Cambria Math" panose="02040503050406030204" pitchFamily="18" charset="0"/>
                            </a:rPr>
                            <m:t>𝑲</m:t>
                          </m:r>
                        </m:den>
                      </m:f>
                      <m:r>
                        <a:rPr lang="en-IN" b="0" i="0">
                          <a:latin typeface="Cambria Math" panose="02040503050406030204" pitchFamily="18" charset="0"/>
                        </a:rPr>
                        <m:t>=−</m:t>
                      </m:r>
                      <m:r>
                        <a:rPr lang="en-IN" b="1" i="1">
                          <a:latin typeface="Cambria Math" panose="02040503050406030204" pitchFamily="18" charset="0"/>
                        </a:rPr>
                        <m:t>𝑵</m:t>
                      </m:r>
                      <m:d>
                        <m:dPr>
                          <m:ctrlPr>
                            <a:rPr lang="en-IN" b="1" i="1">
                              <a:solidFill>
                                <a:srgbClr val="836967"/>
                              </a:solidFill>
                              <a:latin typeface="Cambria Math" panose="02040503050406030204" pitchFamily="18" charset="0"/>
                            </a:rPr>
                          </m:ctrlPr>
                        </m:dPr>
                        <m:e>
                          <m:r>
                            <a:rPr lang="en-IN" b="1" i="1">
                              <a:latin typeface="Cambria Math" panose="02040503050406030204" pitchFamily="18" charset="0"/>
                            </a:rPr>
                            <m:t>𝑪𝒍𝒏𝑪</m:t>
                          </m:r>
                          <m:r>
                            <a:rPr lang="en-IN" b="0" i="0">
                              <a:latin typeface="Cambria Math" panose="02040503050406030204" pitchFamily="18" charset="0"/>
                            </a:rPr>
                            <m:t>+</m:t>
                          </m:r>
                          <m:d>
                            <m:dPr>
                              <m:ctrlPr>
                                <a:rPr lang="en-IN" b="0" i="1">
                                  <a:solidFill>
                                    <a:srgbClr val="836967"/>
                                  </a:solidFill>
                                  <a:latin typeface="Cambria Math" panose="02040503050406030204" pitchFamily="18" charset="0"/>
                                </a:rPr>
                              </m:ctrlPr>
                            </m:dPr>
                            <m:e>
                              <m:r>
                                <a:rPr lang="en-IN" b="0" i="0">
                                  <a:latin typeface="Cambria Math" panose="02040503050406030204" pitchFamily="18" charset="0"/>
                                </a:rPr>
                                <m:t>1−</m:t>
                              </m:r>
                              <m:r>
                                <a:rPr lang="en-IN" b="1" i="1">
                                  <a:latin typeface="Cambria Math" panose="02040503050406030204" pitchFamily="18" charset="0"/>
                                </a:rPr>
                                <m:t>𝑪</m:t>
                              </m:r>
                            </m:e>
                          </m:d>
                          <m:func>
                            <m:funcPr>
                              <m:ctrlPr>
                                <a:rPr lang="en-IN" b="0" i="1">
                                  <a:latin typeface="Cambria Math" panose="02040503050406030204" pitchFamily="18" charset="0"/>
                                </a:rPr>
                              </m:ctrlPr>
                            </m:funcPr>
                            <m:fName>
                              <m:r>
                                <a:rPr lang="en-IN" b="1" i="1">
                                  <a:latin typeface="Cambria Math" panose="02040503050406030204" pitchFamily="18" charset="0"/>
                                </a:rPr>
                                <m:t>𝒍𝒏</m:t>
                              </m:r>
                            </m:fName>
                            <m:e>
                              <m:d>
                                <m:dPr>
                                  <m:ctrlPr>
                                    <a:rPr lang="en-IN" b="0" i="1">
                                      <a:solidFill>
                                        <a:srgbClr val="836967"/>
                                      </a:solidFill>
                                      <a:latin typeface="Cambria Math" panose="02040503050406030204" pitchFamily="18" charset="0"/>
                                    </a:rPr>
                                  </m:ctrlPr>
                                </m:dPr>
                                <m:e>
                                  <m:r>
                                    <a:rPr lang="en-IN" b="0" i="0">
                                      <a:latin typeface="Cambria Math" panose="02040503050406030204" pitchFamily="18" charset="0"/>
                                    </a:rPr>
                                    <m:t>1−</m:t>
                                  </m:r>
                                  <m:r>
                                    <a:rPr lang="en-IN" b="1" i="1">
                                      <a:latin typeface="Cambria Math" panose="02040503050406030204" pitchFamily="18" charset="0"/>
                                    </a:rPr>
                                    <m:t>𝑪</m:t>
                                  </m:r>
                                </m:e>
                              </m:d>
                            </m:e>
                          </m:func>
                        </m:e>
                      </m:d>
                    </m:oMath>
                  </m:oMathPara>
                </a14:m>
                <a:endParaRPr lang="en-IN" dirty="0"/>
              </a:p>
            </p:txBody>
          </p:sp>
        </mc:Choice>
        <mc:Fallback>
          <p:sp>
            <p:nvSpPr>
              <p:cNvPr id="6" name="TextBox 5">
                <a:extLst>
                  <a:ext uri="{FF2B5EF4-FFF2-40B4-BE49-F238E27FC236}">
                    <a16:creationId xmlns:a16="http://schemas.microsoft.com/office/drawing/2014/main" id="{AAD6BD0E-69B2-46FC-924A-A5554644070F}"/>
                  </a:ext>
                </a:extLst>
              </p:cNvPr>
              <p:cNvSpPr txBox="1">
                <a:spLocks noRot="1" noChangeAspect="1" noMove="1" noResize="1" noEditPoints="1" noAdjustHandles="1" noChangeArrowheads="1" noChangeShapeType="1" noTextEdit="1"/>
              </p:cNvSpPr>
              <p:nvPr/>
            </p:nvSpPr>
            <p:spPr>
              <a:xfrm>
                <a:off x="1479" y="4275157"/>
                <a:ext cx="6094520" cy="610936"/>
              </a:xfrm>
              <a:prstGeom prst="rect">
                <a:avLst/>
              </a:prstGeom>
              <a:blipFill>
                <a:blip r:embed="rId4"/>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0905EC41-D762-463E-9E44-86D530E599AC}"/>
              </a:ext>
            </a:extLst>
          </p:cNvPr>
          <p:cNvSpPr txBox="1"/>
          <p:nvPr/>
        </p:nvSpPr>
        <p:spPr>
          <a:xfrm>
            <a:off x="500807" y="89583"/>
            <a:ext cx="11375136" cy="646331"/>
          </a:xfrm>
          <a:prstGeom prst="rect">
            <a:avLst/>
          </a:prstGeom>
          <a:noFill/>
        </p:spPr>
        <p:txBody>
          <a:bodyPr wrap="square">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Boltzmann Entropy and Shannon theory of Information</a:t>
            </a:r>
          </a:p>
        </p:txBody>
      </p:sp>
      <p:sp>
        <p:nvSpPr>
          <p:cNvPr id="12" name="TextBox 11">
            <a:extLst>
              <a:ext uri="{FF2B5EF4-FFF2-40B4-BE49-F238E27FC236}">
                <a16:creationId xmlns:a16="http://schemas.microsoft.com/office/drawing/2014/main" id="{B66654AF-9E89-434A-B2FF-9353B623B66F}"/>
              </a:ext>
            </a:extLst>
          </p:cNvPr>
          <p:cNvSpPr txBox="1"/>
          <p:nvPr/>
        </p:nvSpPr>
        <p:spPr>
          <a:xfrm>
            <a:off x="6188375" y="3429000"/>
            <a:ext cx="5938522" cy="523220"/>
          </a:xfrm>
          <a:prstGeom prst="rect">
            <a:avLst/>
          </a:prstGeom>
          <a:noFill/>
        </p:spPr>
        <p:txBody>
          <a:bodyPr wrap="square" rtlCol="0">
            <a:spAutoFit/>
          </a:bodyPr>
          <a:lstStyle/>
          <a:p>
            <a:r>
              <a:rPr lang="en-IN" sz="1400" b="1" i="1" dirty="0"/>
              <a:t>Fig – Information in the case of two probabilities with probability p and (1-p)</a:t>
            </a:r>
          </a:p>
          <a:p>
            <a:r>
              <a:rPr lang="en-IN" sz="1400" b="1" i="1" dirty="0"/>
              <a:t>(C.E Shannon, A mathematical theory of communication)</a:t>
            </a:r>
          </a:p>
        </p:txBody>
      </p:sp>
      <p:sp>
        <p:nvSpPr>
          <p:cNvPr id="13" name="TextBox 12">
            <a:extLst>
              <a:ext uri="{FF2B5EF4-FFF2-40B4-BE49-F238E27FC236}">
                <a16:creationId xmlns:a16="http://schemas.microsoft.com/office/drawing/2014/main" id="{D0F1764F-1595-49D4-83DA-D62D8EE3B963}"/>
              </a:ext>
            </a:extLst>
          </p:cNvPr>
          <p:cNvSpPr txBox="1"/>
          <p:nvPr/>
        </p:nvSpPr>
        <p:spPr>
          <a:xfrm>
            <a:off x="8403336" y="3059668"/>
            <a:ext cx="384048" cy="369332"/>
          </a:xfrm>
          <a:prstGeom prst="rect">
            <a:avLst/>
          </a:prstGeom>
          <a:noFill/>
        </p:spPr>
        <p:txBody>
          <a:bodyPr wrap="square" rtlCol="0">
            <a:spAutoFit/>
          </a:bodyPr>
          <a:lstStyle/>
          <a:p>
            <a:r>
              <a:rPr lang="en-IN" dirty="0"/>
              <a:t>p</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8C68EA9-19AF-4BE2-AAB2-828DDBECA383}"/>
                  </a:ext>
                </a:extLst>
              </p:cNvPr>
              <p:cNvSpPr txBox="1"/>
              <p:nvPr/>
            </p:nvSpPr>
            <p:spPr>
              <a:xfrm>
                <a:off x="6188375" y="4308892"/>
                <a:ext cx="5849371" cy="714683"/>
              </a:xfrm>
              <a:prstGeom prst="rect">
                <a:avLst/>
              </a:prstGeom>
              <a:noFill/>
            </p:spPr>
            <p:txBody>
              <a:bodyPr wrap="square">
                <a:spAutoFit/>
              </a:bodyPr>
              <a:lstStyle/>
              <a:p>
                <a14:m>
                  <m:oMath xmlns:m="http://schemas.openxmlformats.org/officeDocument/2006/math">
                    <m:f>
                      <m:fPr>
                        <m:ctrlPr>
                          <a:rPr lang="en-IN" b="1" i="1" smtClean="0">
                            <a:latin typeface="Cambria Math" panose="02040503050406030204" pitchFamily="18" charset="0"/>
                          </a:rPr>
                        </m:ctrlPr>
                      </m:fPr>
                      <m:num>
                        <m:r>
                          <a:rPr lang="en-IN" b="1" i="1" smtClean="0">
                            <a:latin typeface="Cambria Math" panose="02040503050406030204" pitchFamily="18" charset="0"/>
                          </a:rPr>
                          <m:t>𝑺</m:t>
                        </m:r>
                      </m:num>
                      <m:den>
                        <m:r>
                          <a:rPr lang="en-IN" b="1" i="1" smtClean="0">
                            <a:latin typeface="Cambria Math" panose="02040503050406030204" pitchFamily="18" charset="0"/>
                          </a:rPr>
                          <m:t>𝑲</m:t>
                        </m:r>
                      </m:den>
                    </m:f>
                  </m:oMath>
                </a14:m>
                <a:r>
                  <a:rPr lang="en-IN" b="1" dirty="0"/>
                  <a:t> </a:t>
                </a:r>
                <a14:m>
                  <m:oMath xmlns:m="http://schemas.openxmlformats.org/officeDocument/2006/math">
                    <m:r>
                      <a:rPr lang="en-IN" b="1" i="0">
                        <a:latin typeface="Cambria Math" panose="02040503050406030204" pitchFamily="18" charset="0"/>
                      </a:rPr>
                      <m:t>= −</m:t>
                    </m:r>
                    <m:r>
                      <a:rPr lang="en-IN" b="1" i="1">
                        <a:latin typeface="Cambria Math" panose="02040503050406030204" pitchFamily="18" charset="0"/>
                      </a:rPr>
                      <m:t>𝑵</m:t>
                    </m:r>
                    <m:d>
                      <m:dPr>
                        <m:endChr m:val=""/>
                        <m:ctrlPr>
                          <a:rPr lang="en-IN" b="1" i="1">
                            <a:latin typeface="Cambria Math" panose="02040503050406030204" pitchFamily="18" charset="0"/>
                          </a:rPr>
                        </m:ctrlPr>
                      </m:dPr>
                      <m:e>
                        <m:d>
                          <m:dPr>
                            <m:endChr m:val=""/>
                            <m:ctrlPr>
                              <a:rPr lang="en-IN" b="1" i="1">
                                <a:latin typeface="Cambria Math" panose="02040503050406030204" pitchFamily="18" charset="0"/>
                              </a:rPr>
                            </m:ctrlPr>
                          </m:dPr>
                          <m:e>
                            <m:r>
                              <a:rPr lang="en-IN" b="1" i="1">
                                <a:latin typeface="Cambria Math" panose="02040503050406030204" pitchFamily="18" charset="0"/>
                              </a:rPr>
                              <m:t>𝑪</m:t>
                            </m:r>
                            <m:r>
                              <a:rPr lang="en-IN" b="1" i="0">
                                <a:latin typeface="Cambria Math" panose="02040503050406030204" pitchFamily="18" charset="0"/>
                              </a:rPr>
                              <m:t>×</m:t>
                            </m:r>
                            <m:func>
                              <m:funcPr>
                                <m:ctrlPr>
                                  <a:rPr lang="en-IN" b="1" i="1">
                                    <a:latin typeface="Cambria Math" panose="02040503050406030204" pitchFamily="18" charset="0"/>
                                  </a:rPr>
                                </m:ctrlPr>
                              </m:funcPr>
                              <m:fName>
                                <m:sSub>
                                  <m:sSubPr>
                                    <m:ctrlPr>
                                      <a:rPr lang="en-IN" b="1" i="1">
                                        <a:solidFill>
                                          <a:srgbClr val="836967"/>
                                        </a:solidFill>
                                        <a:latin typeface="Cambria Math" panose="02040503050406030204" pitchFamily="18" charset="0"/>
                                      </a:rPr>
                                    </m:ctrlPr>
                                  </m:sSubPr>
                                  <m:e>
                                    <m:r>
                                      <a:rPr lang="en-IN" b="1" i="0">
                                        <a:latin typeface="Cambria Math" panose="02040503050406030204" pitchFamily="18" charset="0"/>
                                      </a:rPr>
                                      <m:t>𝐥𝐨𝐠</m:t>
                                    </m:r>
                                  </m:e>
                                  <m:sub>
                                    <m:r>
                                      <a:rPr lang="en-IN" b="1" i="0">
                                        <a:latin typeface="Cambria Math" panose="02040503050406030204" pitchFamily="18" charset="0"/>
                                      </a:rPr>
                                      <m:t>𝟐</m:t>
                                    </m:r>
                                  </m:sub>
                                </m:sSub>
                              </m:fName>
                              <m:e>
                                <m:d>
                                  <m:dPr>
                                    <m:begChr m:val=""/>
                                    <m:ctrlPr>
                                      <a:rPr lang="en-IN" b="1" i="1">
                                        <a:latin typeface="Cambria Math" panose="02040503050406030204" pitchFamily="18" charset="0"/>
                                      </a:rPr>
                                    </m:ctrlPr>
                                  </m:dPr>
                                  <m:e>
                                    <m:r>
                                      <a:rPr lang="en-IN" b="1" i="1">
                                        <a:latin typeface="Cambria Math" panose="02040503050406030204" pitchFamily="18" charset="0"/>
                                      </a:rPr>
                                      <m:t>𝑪</m:t>
                                    </m:r>
                                  </m:e>
                                </m:d>
                              </m:e>
                            </m:func>
                            <m:r>
                              <a:rPr lang="en-IN" b="1" i="0">
                                <a:latin typeface="Cambria Math" panose="02040503050406030204" pitchFamily="18" charset="0"/>
                              </a:rPr>
                              <m:t>+</m:t>
                            </m:r>
                            <m:d>
                              <m:dPr>
                                <m:endChr m:val=""/>
                                <m:ctrlPr>
                                  <a:rPr lang="en-IN" b="1" i="1">
                                    <a:latin typeface="Cambria Math" panose="02040503050406030204" pitchFamily="18" charset="0"/>
                                  </a:rPr>
                                </m:ctrlPr>
                              </m:dPr>
                              <m:e>
                                <m:d>
                                  <m:dPr>
                                    <m:ctrlPr>
                                      <a:rPr lang="en-IN" b="1" i="1">
                                        <a:latin typeface="Cambria Math" panose="02040503050406030204" pitchFamily="18" charset="0"/>
                                      </a:rPr>
                                    </m:ctrlPr>
                                  </m:dPr>
                                  <m:e>
                                    <m:r>
                                      <a:rPr lang="en-IN" b="1" i="0">
                                        <a:latin typeface="Cambria Math" panose="02040503050406030204" pitchFamily="18" charset="0"/>
                                      </a:rPr>
                                      <m:t>𝟏</m:t>
                                    </m:r>
                                    <m:r>
                                      <a:rPr lang="en-IN" b="1" i="0">
                                        <a:latin typeface="Cambria Math" panose="02040503050406030204" pitchFamily="18" charset="0"/>
                                      </a:rPr>
                                      <m:t>−</m:t>
                                    </m:r>
                                    <m:r>
                                      <a:rPr lang="en-IN" b="1" i="1">
                                        <a:latin typeface="Cambria Math" panose="02040503050406030204" pitchFamily="18" charset="0"/>
                                      </a:rPr>
                                      <m:t>𝑪</m:t>
                                    </m:r>
                                  </m:e>
                                </m:d>
                                <m:r>
                                  <a:rPr lang="en-IN" b="1" i="0">
                                    <a:latin typeface="Cambria Math" panose="02040503050406030204" pitchFamily="18" charset="0"/>
                                  </a:rPr>
                                  <m:t> ×</m:t>
                                </m:r>
                                <m:func>
                                  <m:funcPr>
                                    <m:ctrlPr>
                                      <a:rPr lang="en-IN" b="1" i="1">
                                        <a:latin typeface="Cambria Math" panose="02040503050406030204" pitchFamily="18" charset="0"/>
                                      </a:rPr>
                                    </m:ctrlPr>
                                  </m:funcPr>
                                  <m:fName>
                                    <m:sSub>
                                      <m:sSubPr>
                                        <m:ctrlPr>
                                          <a:rPr lang="en-IN" b="1" i="1">
                                            <a:solidFill>
                                              <a:srgbClr val="836967"/>
                                            </a:solidFill>
                                            <a:latin typeface="Cambria Math" panose="02040503050406030204" pitchFamily="18" charset="0"/>
                                          </a:rPr>
                                        </m:ctrlPr>
                                      </m:sSubPr>
                                      <m:e>
                                        <m:r>
                                          <a:rPr lang="en-IN" b="1" i="0">
                                            <a:latin typeface="Cambria Math" panose="02040503050406030204" pitchFamily="18" charset="0"/>
                                          </a:rPr>
                                          <m:t>𝐥𝐨𝐠</m:t>
                                        </m:r>
                                      </m:e>
                                      <m:sub>
                                        <m:r>
                                          <a:rPr lang="en-IN" b="1" i="0">
                                            <a:latin typeface="Cambria Math" panose="02040503050406030204" pitchFamily="18" charset="0"/>
                                          </a:rPr>
                                          <m:t>𝟐</m:t>
                                        </m:r>
                                      </m:sub>
                                    </m:sSub>
                                  </m:fName>
                                  <m:e>
                                    <m:d>
                                      <m:dPr>
                                        <m:begChr m:val=""/>
                                        <m:ctrlPr>
                                          <a:rPr lang="en-IN" b="1" i="1">
                                            <a:latin typeface="Cambria Math" panose="02040503050406030204" pitchFamily="18" charset="0"/>
                                          </a:rPr>
                                        </m:ctrlPr>
                                      </m:dPr>
                                      <m:e>
                                        <m:d>
                                          <m:dPr>
                                            <m:ctrlPr>
                                              <a:rPr lang="en-IN" b="1" i="1">
                                                <a:latin typeface="Cambria Math" panose="02040503050406030204" pitchFamily="18" charset="0"/>
                                              </a:rPr>
                                            </m:ctrlPr>
                                          </m:dPr>
                                          <m:e>
                                            <m:r>
                                              <a:rPr lang="en-IN" b="1" i="0">
                                                <a:latin typeface="Cambria Math" panose="02040503050406030204" pitchFamily="18" charset="0"/>
                                              </a:rPr>
                                              <m:t>𝟏</m:t>
                                            </m:r>
                                            <m:r>
                                              <a:rPr lang="en-IN" b="1" i="0">
                                                <a:latin typeface="Cambria Math" panose="02040503050406030204" pitchFamily="18" charset="0"/>
                                              </a:rPr>
                                              <m:t>−</m:t>
                                            </m:r>
                                            <m:r>
                                              <a:rPr lang="en-IN" b="1" i="1">
                                                <a:latin typeface="Cambria Math" panose="02040503050406030204" pitchFamily="18" charset="0"/>
                                              </a:rPr>
                                              <m:t>𝑪</m:t>
                                            </m:r>
                                          </m:e>
                                        </m:d>
                                      </m:e>
                                    </m:d>
                                  </m:e>
                                </m:func>
                              </m:e>
                            </m:d>
                          </m:e>
                        </m:d>
                      </m:e>
                    </m:d>
                  </m:oMath>
                </a14:m>
                <a:endParaRPr lang="en-IN" b="1" dirty="0"/>
              </a:p>
            </p:txBody>
          </p:sp>
        </mc:Choice>
        <mc:Fallback>
          <p:sp>
            <p:nvSpPr>
              <p:cNvPr id="15" name="TextBox 14">
                <a:extLst>
                  <a:ext uri="{FF2B5EF4-FFF2-40B4-BE49-F238E27FC236}">
                    <a16:creationId xmlns:a16="http://schemas.microsoft.com/office/drawing/2014/main" id="{F8C68EA9-19AF-4BE2-AAB2-828DDBECA383}"/>
                  </a:ext>
                </a:extLst>
              </p:cNvPr>
              <p:cNvSpPr txBox="1">
                <a:spLocks noRot="1" noChangeAspect="1" noMove="1" noResize="1" noEditPoints="1" noAdjustHandles="1" noChangeArrowheads="1" noChangeShapeType="1" noTextEdit="1"/>
              </p:cNvSpPr>
              <p:nvPr/>
            </p:nvSpPr>
            <p:spPr>
              <a:xfrm>
                <a:off x="6188375" y="4308892"/>
                <a:ext cx="5849371" cy="714683"/>
              </a:xfrm>
              <a:prstGeom prst="rect">
                <a:avLst/>
              </a:prstGeom>
              <a:blipFill>
                <a:blip r:embed="rId5"/>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DC5B0D53-DD00-4A09-8653-A28683AE7D21}"/>
              </a:ext>
            </a:extLst>
          </p:cNvPr>
          <p:cNvSpPr txBox="1"/>
          <p:nvPr/>
        </p:nvSpPr>
        <p:spPr>
          <a:xfrm>
            <a:off x="4460841" y="5319856"/>
            <a:ext cx="3270315" cy="1477328"/>
          </a:xfrm>
          <a:prstGeom prst="rect">
            <a:avLst/>
          </a:prstGeom>
          <a:noFill/>
        </p:spPr>
        <p:txBody>
          <a:bodyPr wrap="square" rtlCol="0">
            <a:spAutoFit/>
          </a:bodyPr>
          <a:lstStyle/>
          <a:p>
            <a:r>
              <a:rPr lang="en-IN" dirty="0"/>
              <a:t>Where S = Information</a:t>
            </a:r>
          </a:p>
          <a:p>
            <a:r>
              <a:rPr lang="en-IN" dirty="0"/>
              <a:t>K = Boltzmann constant = 1</a:t>
            </a:r>
          </a:p>
          <a:p>
            <a:r>
              <a:rPr lang="en-IN" dirty="0"/>
              <a:t>C = concentration of protein = p</a:t>
            </a:r>
          </a:p>
          <a:p>
            <a:r>
              <a:rPr lang="en-IN" dirty="0"/>
              <a:t> 1-C = 1-p or q </a:t>
            </a:r>
          </a:p>
          <a:p>
            <a:r>
              <a:rPr lang="en-IN" dirty="0"/>
              <a:t>N = no. of available binding sites</a:t>
            </a:r>
          </a:p>
        </p:txBody>
      </p:sp>
      <p:sp>
        <p:nvSpPr>
          <p:cNvPr id="22" name="TextBox 21">
            <a:extLst>
              <a:ext uri="{FF2B5EF4-FFF2-40B4-BE49-F238E27FC236}">
                <a16:creationId xmlns:a16="http://schemas.microsoft.com/office/drawing/2014/main" id="{44810193-EF4B-478D-86C9-92FDE3EA6D8D}"/>
              </a:ext>
            </a:extLst>
          </p:cNvPr>
          <p:cNvSpPr txBox="1"/>
          <p:nvPr/>
        </p:nvSpPr>
        <p:spPr>
          <a:xfrm>
            <a:off x="8997107" y="3990283"/>
            <a:ext cx="3458387" cy="369332"/>
          </a:xfrm>
          <a:prstGeom prst="rect">
            <a:avLst/>
          </a:prstGeom>
          <a:noFill/>
        </p:spPr>
        <p:txBody>
          <a:bodyPr wrap="square" rtlCol="0">
            <a:spAutoFit/>
          </a:bodyPr>
          <a:lstStyle/>
          <a:p>
            <a:r>
              <a:rPr lang="en-IN" dirty="0"/>
              <a:t>(information for each binding site)</a:t>
            </a:r>
          </a:p>
        </p:txBody>
      </p:sp>
      <p:sp>
        <p:nvSpPr>
          <p:cNvPr id="23" name="TextBox 22">
            <a:extLst>
              <a:ext uri="{FF2B5EF4-FFF2-40B4-BE49-F238E27FC236}">
                <a16:creationId xmlns:a16="http://schemas.microsoft.com/office/drawing/2014/main" id="{34D3FC9A-413E-4686-A402-A9FAFD29028C}"/>
              </a:ext>
            </a:extLst>
          </p:cNvPr>
          <p:cNvSpPr txBox="1"/>
          <p:nvPr/>
        </p:nvSpPr>
        <p:spPr>
          <a:xfrm>
            <a:off x="6371308" y="4933222"/>
            <a:ext cx="5666438" cy="369332"/>
          </a:xfrm>
          <a:prstGeom prst="rect">
            <a:avLst/>
          </a:prstGeom>
          <a:noFill/>
        </p:spPr>
        <p:txBody>
          <a:bodyPr wrap="square" rtlCol="0">
            <a:spAutoFit/>
          </a:bodyPr>
          <a:lstStyle/>
          <a:p>
            <a:r>
              <a:rPr lang="en-IN" dirty="0"/>
              <a:t>(information for N binding sites)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BF4D2E6-7452-4985-8ED1-7CF8C5853A13}"/>
                  </a:ext>
                </a:extLst>
              </p:cNvPr>
              <p:cNvSpPr txBox="1"/>
              <p:nvPr/>
            </p:nvSpPr>
            <p:spPr>
              <a:xfrm>
                <a:off x="6253934" y="4043190"/>
                <a:ext cx="2533450" cy="276999"/>
              </a:xfrm>
              <a:prstGeom prst="rect">
                <a:avLst/>
              </a:prstGeom>
              <a:noFill/>
            </p:spPr>
            <p:txBody>
              <a:bodyPr wrap="none" lIns="0" tIns="0" rIns="0" bIns="0" rtlCol="0">
                <a:spAutoFit/>
              </a:bodyPr>
              <a:lstStyle/>
              <a:p>
                <a:r>
                  <a:rPr lang="en-IN" dirty="0"/>
                  <a:t>S </a:t>
                </a:r>
                <a14:m>
                  <m:oMath xmlns:m="http://schemas.openxmlformats.org/officeDocument/2006/math">
                    <m:r>
                      <a:rPr lang="en-IN" i="1" smtClean="0">
                        <a:latin typeface="Cambria Math" panose="02040503050406030204" pitchFamily="18" charset="0"/>
                      </a:rPr>
                      <m:t>=</m:t>
                    </m:r>
                    <m:r>
                      <a:rPr lang="en-IN" b="0" i="1" smtClean="0">
                        <a:latin typeface="Cambria Math" panose="02040503050406030204" pitchFamily="18" charset="0"/>
                      </a:rPr>
                      <m:t>−(</m:t>
                    </m:r>
                    <m:r>
                      <a:rPr lang="en-IN" b="0" i="1" smtClean="0">
                        <a:latin typeface="Cambria Math" panose="02040503050406030204" pitchFamily="18" charset="0"/>
                      </a:rPr>
                      <m:t>𝑝</m:t>
                    </m:r>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𝑝</m:t>
                        </m:r>
                        <m:r>
                          <a:rPr lang="en-IN" b="0" i="1" smtClean="0">
                            <a:latin typeface="Cambria Math" panose="02040503050406030204" pitchFamily="18" charset="0"/>
                          </a:rPr>
                          <m:t>+</m:t>
                        </m:r>
                      </m:e>
                    </m:func>
                    <m:r>
                      <a:rPr lang="en-IN" b="0" i="1" smtClean="0">
                        <a:latin typeface="Cambria Math" panose="02040503050406030204" pitchFamily="18" charset="0"/>
                      </a:rPr>
                      <m:t>𝑞</m:t>
                    </m:r>
                    <m:func>
                      <m:funcPr>
                        <m:ctrlPr>
                          <a:rPr lang="en-IN" i="1" smtClean="0">
                            <a:latin typeface="Cambria Math" panose="02040503050406030204" pitchFamily="18" charset="0"/>
                          </a:rPr>
                        </m:ctrlPr>
                      </m:funcPr>
                      <m:fName>
                        <m:sSub>
                          <m:sSubPr>
                            <m:ctrlPr>
                              <a:rPr lang="en-IN" i="1" smtClean="0">
                                <a:latin typeface="Cambria Math" panose="02040503050406030204" pitchFamily="18" charset="0"/>
                              </a:rPr>
                            </m:ctrlPr>
                          </m:sSubPr>
                          <m:e>
                            <m:r>
                              <m:rPr>
                                <m:sty m:val="p"/>
                              </m:rPr>
                              <a:rPr lang="en-IN" i="0" smtClean="0">
                                <a:latin typeface="Cambria Math" panose="02040503050406030204" pitchFamily="18" charset="0"/>
                              </a:rPr>
                              <m:t>log</m:t>
                            </m:r>
                          </m:e>
                          <m:sub>
                            <m:r>
                              <a:rPr lang="en-IN" b="0" i="1" smtClean="0">
                                <a:latin typeface="Cambria Math" panose="02040503050406030204" pitchFamily="18" charset="0"/>
                              </a:rPr>
                              <m:t>2</m:t>
                            </m:r>
                          </m:sub>
                        </m:sSub>
                      </m:fName>
                      <m:e>
                        <m:r>
                          <a:rPr lang="en-IN" b="0" i="1" smtClean="0">
                            <a:latin typeface="Cambria Math" panose="02040503050406030204" pitchFamily="18" charset="0"/>
                          </a:rPr>
                          <m:t>𝑞</m:t>
                        </m:r>
                        <m:r>
                          <a:rPr lang="en-IN" b="0" i="1" smtClean="0">
                            <a:latin typeface="Cambria Math" panose="02040503050406030204" pitchFamily="18" charset="0"/>
                          </a:rPr>
                          <m:t>)</m:t>
                        </m:r>
                      </m:e>
                    </m:func>
                  </m:oMath>
                </a14:m>
                <a:endParaRPr lang="en-IN" dirty="0"/>
              </a:p>
            </p:txBody>
          </p:sp>
        </mc:Choice>
        <mc:Fallback>
          <p:sp>
            <p:nvSpPr>
              <p:cNvPr id="5" name="TextBox 4">
                <a:extLst>
                  <a:ext uri="{FF2B5EF4-FFF2-40B4-BE49-F238E27FC236}">
                    <a16:creationId xmlns:a16="http://schemas.microsoft.com/office/drawing/2014/main" id="{7BF4D2E6-7452-4985-8ED1-7CF8C5853A13}"/>
                  </a:ext>
                </a:extLst>
              </p:cNvPr>
              <p:cNvSpPr txBox="1">
                <a:spLocks noRot="1" noChangeAspect="1" noMove="1" noResize="1" noEditPoints="1" noAdjustHandles="1" noChangeArrowheads="1" noChangeShapeType="1" noTextEdit="1"/>
              </p:cNvSpPr>
              <p:nvPr/>
            </p:nvSpPr>
            <p:spPr>
              <a:xfrm>
                <a:off x="6253934" y="4043190"/>
                <a:ext cx="2533450" cy="276999"/>
              </a:xfrm>
              <a:prstGeom prst="rect">
                <a:avLst/>
              </a:prstGeom>
              <a:blipFill>
                <a:blip r:embed="rId6"/>
                <a:stretch>
                  <a:fillRect l="-5769" t="-28261" r="-3365" b="-50000"/>
                </a:stretch>
              </a:blipFill>
            </p:spPr>
            <p:txBody>
              <a:bodyPr/>
              <a:lstStyle/>
              <a:p>
                <a:r>
                  <a:rPr lang="en-IN">
                    <a:noFill/>
                  </a:rPr>
                  <a:t> </a:t>
                </a:r>
              </a:p>
            </p:txBody>
          </p:sp>
        </mc:Fallback>
      </mc:AlternateContent>
    </p:spTree>
    <p:extLst>
      <p:ext uri="{BB962C8B-B14F-4D97-AF65-F5344CB8AC3E}">
        <p14:creationId xmlns:p14="http://schemas.microsoft.com/office/powerpoint/2010/main" val="2593209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58F10C-A73F-4FDE-ACB3-07D90E5EC3C3}"/>
              </a:ext>
            </a:extLst>
          </p:cNvPr>
          <p:cNvSpPr/>
          <p:nvPr/>
        </p:nvSpPr>
        <p:spPr>
          <a:xfrm>
            <a:off x="745724" y="142600"/>
            <a:ext cx="9907480" cy="1754326"/>
          </a:xfrm>
          <a:prstGeom prst="rect">
            <a:avLst/>
          </a:prstGeom>
          <a:noFill/>
        </p:spPr>
        <p:txBody>
          <a:bodyPr wrap="square" lIns="91440" tIns="45720" rIns="91440" bIns="45720">
            <a:spAutoFit/>
          </a:bodyPr>
          <a:lstStyle/>
          <a:p>
            <a:pPr algn="ctr"/>
            <a:r>
              <a:rPr lang="en-US" sz="36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Preliminary result (Phase 1); Information for n nucleosome positioned along the DNA </a:t>
            </a:r>
            <a:endParaRPr lang="en-IN" sz="36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endParaRPr lang="en-IN"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851AF1-1FFD-41D3-8F29-D5126E4CF62F}"/>
                  </a:ext>
                </a:extLst>
              </p:cNvPr>
              <p:cNvSpPr txBox="1"/>
              <p:nvPr/>
            </p:nvSpPr>
            <p:spPr>
              <a:xfrm>
                <a:off x="1899821" y="2530500"/>
                <a:ext cx="2831977" cy="928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𝑾</m:t>
                      </m:r>
                      <m:r>
                        <a:rPr lang="en-IN" sz="2800" b="0" i="0">
                          <a:latin typeface="Cambria Math" panose="02040503050406030204" pitchFamily="18" charset="0"/>
                        </a:rPr>
                        <m:t>=</m:t>
                      </m:r>
                      <m:f>
                        <m:fPr>
                          <m:ctrlPr>
                            <a:rPr lang="en-IN" sz="2800" b="0" i="1">
                              <a:solidFill>
                                <a:srgbClr val="836967"/>
                              </a:solidFill>
                              <a:latin typeface="Cambria Math" panose="02040503050406030204" pitchFamily="18" charset="0"/>
                            </a:rPr>
                          </m:ctrlPr>
                        </m:fPr>
                        <m:num>
                          <m:sSup>
                            <m:sSupPr>
                              <m:ctrlPr>
                                <a:rPr lang="en-IN" sz="2800" b="0" i="1">
                                  <a:solidFill>
                                    <a:srgbClr val="836967"/>
                                  </a:solidFill>
                                  <a:latin typeface="Cambria Math" panose="02040503050406030204" pitchFamily="18" charset="0"/>
                                </a:rPr>
                              </m:ctrlPr>
                            </m:sSupPr>
                            <m:e>
                              <m:d>
                                <m:dPr>
                                  <m:ctrlPr>
                                    <a:rPr lang="en-IN" sz="2800" b="0" i="1">
                                      <a:latin typeface="Cambria Math" panose="02040503050406030204" pitchFamily="18" charset="0"/>
                                    </a:rPr>
                                  </m:ctrlPr>
                                </m:dPr>
                                <m:e>
                                  <m:r>
                                    <a:rPr lang="en-IN" sz="2800" b="1" i="1">
                                      <a:latin typeface="Cambria Math" panose="02040503050406030204" pitchFamily="18" charset="0"/>
                                    </a:rPr>
                                    <m:t>𝒍</m:t>
                                  </m:r>
                                  <m:r>
                                    <a:rPr lang="en-IN" sz="2800" b="0" i="0">
                                      <a:latin typeface="Cambria Math" panose="02040503050406030204" pitchFamily="18" charset="0"/>
                                    </a:rPr>
                                    <m:t>−</m:t>
                                  </m:r>
                                  <m:r>
                                    <a:rPr lang="en-IN" sz="2800" b="1" i="1">
                                      <a:latin typeface="Cambria Math" panose="02040503050406030204" pitchFamily="18" charset="0"/>
                                    </a:rPr>
                                    <m:t>𝒏</m:t>
                                  </m:r>
                                  <m:r>
                                    <a:rPr lang="en-IN" sz="2800" b="1" i="1">
                                      <a:latin typeface="Cambria Math" panose="02040503050406030204" pitchFamily="18" charset="0"/>
                                    </a:rPr>
                                    <m:t>𝝈</m:t>
                                  </m:r>
                                </m:e>
                              </m:d>
                            </m:e>
                            <m:sup>
                              <m:r>
                                <a:rPr lang="en-IN" sz="2800" b="1" i="1">
                                  <a:latin typeface="Cambria Math" panose="02040503050406030204" pitchFamily="18" charset="0"/>
                                </a:rPr>
                                <m:t>𝒏</m:t>
                              </m:r>
                            </m:sup>
                          </m:sSup>
                        </m:num>
                        <m:den>
                          <m:r>
                            <a:rPr lang="en-IN" sz="2800" b="1" i="1">
                              <a:latin typeface="Cambria Math" panose="02040503050406030204" pitchFamily="18" charset="0"/>
                            </a:rPr>
                            <m:t>𝒏</m:t>
                          </m:r>
                          <m:r>
                            <a:rPr lang="en-IN" sz="2800" b="0" i="0">
                              <a:latin typeface="Cambria Math" panose="02040503050406030204" pitchFamily="18" charset="0"/>
                            </a:rPr>
                            <m:t>!</m:t>
                          </m:r>
                        </m:den>
                      </m:f>
                    </m:oMath>
                  </m:oMathPara>
                </a14:m>
                <a:endParaRPr lang="en-IN" sz="2800" dirty="0"/>
              </a:p>
            </p:txBody>
          </p:sp>
        </mc:Choice>
        <mc:Fallback xmlns="">
          <p:sp>
            <p:nvSpPr>
              <p:cNvPr id="9" name="TextBox 8">
                <a:extLst>
                  <a:ext uri="{FF2B5EF4-FFF2-40B4-BE49-F238E27FC236}">
                    <a16:creationId xmlns:a16="http://schemas.microsoft.com/office/drawing/2014/main" id="{56851AF1-1FFD-41D3-8F29-D5126E4CF62F}"/>
                  </a:ext>
                </a:extLst>
              </p:cNvPr>
              <p:cNvSpPr txBox="1">
                <a:spLocks noRot="1" noChangeAspect="1" noMove="1" noResize="1" noEditPoints="1" noAdjustHandles="1" noChangeArrowheads="1" noChangeShapeType="1" noTextEdit="1"/>
              </p:cNvSpPr>
              <p:nvPr/>
            </p:nvSpPr>
            <p:spPr>
              <a:xfrm>
                <a:off x="1899821" y="2530500"/>
                <a:ext cx="2831977" cy="928524"/>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7FD39A-141C-4BE4-A6AD-D69122499E6F}"/>
                  </a:ext>
                </a:extLst>
              </p:cNvPr>
              <p:cNvSpPr txBox="1"/>
              <p:nvPr/>
            </p:nvSpPr>
            <p:spPr>
              <a:xfrm>
                <a:off x="4474346" y="2454910"/>
                <a:ext cx="6178858" cy="928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𝑺</m:t>
                      </m:r>
                      <m:r>
                        <a:rPr lang="en-IN" sz="2800" b="1" i="0">
                          <a:latin typeface="Cambria Math" panose="02040503050406030204" pitchFamily="18" charset="0"/>
                        </a:rPr>
                        <m:t>=</m:t>
                      </m:r>
                      <m:sSub>
                        <m:sSubPr>
                          <m:ctrlPr>
                            <a:rPr lang="en-IN" sz="2800" b="1" i="1">
                              <a:solidFill>
                                <a:srgbClr val="836967"/>
                              </a:solidFill>
                              <a:latin typeface="Cambria Math" panose="02040503050406030204" pitchFamily="18" charset="0"/>
                            </a:rPr>
                          </m:ctrlPr>
                        </m:sSubPr>
                        <m:e>
                          <m:r>
                            <a:rPr lang="en-IN" sz="2800" b="1" i="1">
                              <a:latin typeface="Cambria Math" panose="02040503050406030204" pitchFamily="18" charset="0"/>
                            </a:rPr>
                            <m:t>𝑲</m:t>
                          </m:r>
                        </m:e>
                        <m:sub>
                          <m:r>
                            <a:rPr lang="en-IN" sz="2800" b="1" i="1">
                              <a:latin typeface="Cambria Math" panose="02040503050406030204" pitchFamily="18" charset="0"/>
                            </a:rPr>
                            <m:t>𝑩</m:t>
                          </m:r>
                        </m:sub>
                      </m:sSub>
                      <m:r>
                        <a:rPr lang="en-IN" sz="2800" b="1" i="0">
                          <a:latin typeface="Cambria Math" panose="02040503050406030204" pitchFamily="18" charset="0"/>
                        </a:rPr>
                        <m:t>𝐥𝐧</m:t>
                      </m:r>
                      <m:f>
                        <m:fPr>
                          <m:ctrlPr>
                            <a:rPr lang="en-IN" sz="2800" b="1" i="1">
                              <a:solidFill>
                                <a:srgbClr val="836967"/>
                              </a:solidFill>
                              <a:latin typeface="Cambria Math" panose="02040503050406030204" pitchFamily="18" charset="0"/>
                            </a:rPr>
                          </m:ctrlPr>
                        </m:fPr>
                        <m:num>
                          <m:sSup>
                            <m:sSupPr>
                              <m:ctrlPr>
                                <a:rPr lang="en-IN" sz="2800" b="1" i="1">
                                  <a:solidFill>
                                    <a:srgbClr val="836967"/>
                                  </a:solidFill>
                                  <a:latin typeface="Cambria Math" panose="02040503050406030204" pitchFamily="18" charset="0"/>
                                </a:rPr>
                              </m:ctrlPr>
                            </m:sSupPr>
                            <m:e>
                              <m:d>
                                <m:dPr>
                                  <m:ctrlPr>
                                    <a:rPr lang="en-IN" sz="2800" b="1" i="1">
                                      <a:latin typeface="Cambria Math" panose="02040503050406030204" pitchFamily="18" charset="0"/>
                                    </a:rPr>
                                  </m:ctrlPr>
                                </m:dPr>
                                <m:e>
                                  <m:r>
                                    <a:rPr lang="en-IN" sz="2800" b="1" i="1">
                                      <a:latin typeface="Cambria Math" panose="02040503050406030204" pitchFamily="18" charset="0"/>
                                    </a:rPr>
                                    <m:t>𝒍</m:t>
                                  </m:r>
                                  <m:r>
                                    <a:rPr lang="en-IN" sz="2800" b="1" i="0">
                                      <a:latin typeface="Cambria Math" panose="02040503050406030204" pitchFamily="18" charset="0"/>
                                    </a:rPr>
                                    <m:t>−</m:t>
                                  </m:r>
                                  <m:r>
                                    <a:rPr lang="en-IN" sz="2800" b="1" i="1">
                                      <a:latin typeface="Cambria Math" panose="02040503050406030204" pitchFamily="18" charset="0"/>
                                    </a:rPr>
                                    <m:t>𝒏</m:t>
                                  </m:r>
                                  <m:r>
                                    <a:rPr lang="en-IN" sz="2800" b="1" i="1">
                                      <a:latin typeface="Cambria Math" panose="02040503050406030204" pitchFamily="18" charset="0"/>
                                    </a:rPr>
                                    <m:t>𝝈</m:t>
                                  </m:r>
                                </m:e>
                              </m:d>
                            </m:e>
                            <m:sup>
                              <m:r>
                                <a:rPr lang="en-IN" sz="2800" b="1" i="1">
                                  <a:latin typeface="Cambria Math" panose="02040503050406030204" pitchFamily="18" charset="0"/>
                                </a:rPr>
                                <m:t>𝒏</m:t>
                              </m:r>
                            </m:sup>
                          </m:sSup>
                        </m:num>
                        <m:den>
                          <m:r>
                            <a:rPr lang="en-IN" sz="2800" b="1" i="1">
                              <a:latin typeface="Cambria Math" panose="02040503050406030204" pitchFamily="18" charset="0"/>
                            </a:rPr>
                            <m:t>𝒏</m:t>
                          </m:r>
                          <m:r>
                            <a:rPr lang="en-IN" sz="2800" b="1" i="0">
                              <a:latin typeface="Cambria Math" panose="02040503050406030204" pitchFamily="18" charset="0"/>
                            </a:rPr>
                            <m:t>!</m:t>
                          </m:r>
                        </m:den>
                      </m:f>
                    </m:oMath>
                  </m:oMathPara>
                </a14:m>
                <a:endParaRPr lang="en-IN" sz="2800" b="1" dirty="0"/>
              </a:p>
            </p:txBody>
          </p:sp>
        </mc:Choice>
        <mc:Fallback xmlns="">
          <p:sp>
            <p:nvSpPr>
              <p:cNvPr id="11" name="TextBox 10">
                <a:extLst>
                  <a:ext uri="{FF2B5EF4-FFF2-40B4-BE49-F238E27FC236}">
                    <a16:creationId xmlns:a16="http://schemas.microsoft.com/office/drawing/2014/main" id="{107FD39A-141C-4BE4-A6AD-D69122499E6F}"/>
                  </a:ext>
                </a:extLst>
              </p:cNvPr>
              <p:cNvSpPr txBox="1">
                <a:spLocks noRot="1" noChangeAspect="1" noMove="1" noResize="1" noEditPoints="1" noAdjustHandles="1" noChangeArrowheads="1" noChangeShapeType="1" noTextEdit="1"/>
              </p:cNvSpPr>
              <p:nvPr/>
            </p:nvSpPr>
            <p:spPr>
              <a:xfrm>
                <a:off x="4474346" y="2454910"/>
                <a:ext cx="6178858" cy="92852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8F16E-8A56-4BC2-82B8-852B53C15609}"/>
                  </a:ext>
                </a:extLst>
              </p:cNvPr>
              <p:cNvSpPr txBox="1"/>
              <p:nvPr/>
            </p:nvSpPr>
            <p:spPr>
              <a:xfrm>
                <a:off x="133164" y="4136902"/>
                <a:ext cx="617885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𝑺</m:t>
                      </m:r>
                      <m:r>
                        <a:rPr lang="en-IN" sz="2800" b="1" i="0">
                          <a:latin typeface="Cambria Math" panose="02040503050406030204" pitchFamily="18" charset="0"/>
                        </a:rPr>
                        <m:t>=</m:t>
                      </m:r>
                      <m:sSub>
                        <m:sSubPr>
                          <m:ctrlPr>
                            <a:rPr lang="en-IN" sz="2800" b="1" i="1">
                              <a:solidFill>
                                <a:srgbClr val="836967"/>
                              </a:solidFill>
                              <a:latin typeface="Cambria Math" panose="02040503050406030204" pitchFamily="18" charset="0"/>
                            </a:rPr>
                          </m:ctrlPr>
                        </m:sSubPr>
                        <m:e>
                          <m:r>
                            <a:rPr lang="en-IN" sz="2800" b="1" i="1">
                              <a:latin typeface="Cambria Math" panose="02040503050406030204" pitchFamily="18" charset="0"/>
                            </a:rPr>
                            <m:t>𝑲</m:t>
                          </m:r>
                        </m:e>
                        <m:sub>
                          <m:r>
                            <a:rPr lang="en-IN" sz="2800" b="1" i="1">
                              <a:latin typeface="Cambria Math" panose="02040503050406030204" pitchFamily="18" charset="0"/>
                            </a:rPr>
                            <m:t>𝑩</m:t>
                          </m:r>
                        </m:sub>
                      </m:sSub>
                      <m:func>
                        <m:funcPr>
                          <m:ctrlPr>
                            <a:rPr lang="en-IN" sz="2800" b="1" i="1">
                              <a:latin typeface="Cambria Math" panose="02040503050406030204" pitchFamily="18" charset="0"/>
                            </a:rPr>
                          </m:ctrlPr>
                        </m:funcPr>
                        <m:fName>
                          <m:r>
                            <a:rPr lang="en-IN" sz="2800" b="1" i="0">
                              <a:latin typeface="Cambria Math" panose="02040503050406030204" pitchFamily="18" charset="0"/>
                            </a:rPr>
                            <m:t>𝐥𝐧</m:t>
                          </m:r>
                        </m:fName>
                        <m:e>
                          <m:r>
                            <a:rPr lang="en-IN" sz="2800" b="1" i="1">
                              <a:latin typeface="Cambria Math" panose="02040503050406030204" pitchFamily="18" charset="0"/>
                            </a:rPr>
                            <m:t>𝑾</m:t>
                          </m:r>
                        </m:e>
                      </m:func>
                    </m:oMath>
                  </m:oMathPara>
                </a14:m>
                <a:endParaRPr lang="en-IN" sz="2800" b="1" dirty="0"/>
              </a:p>
            </p:txBody>
          </p:sp>
        </mc:Choice>
        <mc:Fallback xmlns="">
          <p:sp>
            <p:nvSpPr>
              <p:cNvPr id="13" name="TextBox 12">
                <a:extLst>
                  <a:ext uri="{FF2B5EF4-FFF2-40B4-BE49-F238E27FC236}">
                    <a16:creationId xmlns:a16="http://schemas.microsoft.com/office/drawing/2014/main" id="{22D8F16E-8A56-4BC2-82B8-852B53C15609}"/>
                  </a:ext>
                </a:extLst>
              </p:cNvPr>
              <p:cNvSpPr txBox="1">
                <a:spLocks noRot="1" noChangeAspect="1" noMove="1" noResize="1" noEditPoints="1" noAdjustHandles="1" noChangeArrowheads="1" noChangeShapeType="1" noTextEdit="1"/>
              </p:cNvSpPr>
              <p:nvPr/>
            </p:nvSpPr>
            <p:spPr>
              <a:xfrm>
                <a:off x="133164" y="4136902"/>
                <a:ext cx="6178858" cy="523220"/>
              </a:xfrm>
              <a:prstGeom prst="rect">
                <a:avLst/>
              </a:prstGeom>
              <a:blipFill>
                <a:blip r:embed="rId4"/>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86BF92E8-8365-45F2-9B3C-3AB9D0E196C2}"/>
              </a:ext>
            </a:extLst>
          </p:cNvPr>
          <p:cNvSpPr txBox="1"/>
          <p:nvPr/>
        </p:nvSpPr>
        <p:spPr>
          <a:xfrm>
            <a:off x="674703" y="1237448"/>
            <a:ext cx="10981678" cy="923330"/>
          </a:xfrm>
          <a:prstGeom prst="rect">
            <a:avLst/>
          </a:prstGeom>
          <a:noFill/>
        </p:spPr>
        <p:txBody>
          <a:bodyPr wrap="square" rtlCol="0">
            <a:spAutoFit/>
          </a:bodyPr>
          <a:lstStyle/>
          <a:p>
            <a:pPr algn="just"/>
            <a:r>
              <a:rPr lang="en-IN" dirty="0"/>
              <a:t>Consider n nucleosomes of length </a:t>
            </a:r>
            <a:r>
              <a:rPr lang="el-GR" dirty="0"/>
              <a:t>σ</a:t>
            </a:r>
            <a:r>
              <a:rPr lang="en-IN" dirty="0"/>
              <a:t> are placed on DNA segment of length l, W represents the number of microstates which gives the total number of possible arrangements of n nucleosomes on the DNA, S represents the Entropy which is the information quantified for this system.</a:t>
            </a:r>
          </a:p>
        </p:txBody>
      </p:sp>
      <p:sp>
        <p:nvSpPr>
          <p:cNvPr id="16" name="TextBox 15">
            <a:extLst>
              <a:ext uri="{FF2B5EF4-FFF2-40B4-BE49-F238E27FC236}">
                <a16:creationId xmlns:a16="http://schemas.microsoft.com/office/drawing/2014/main" id="{FB9C76F6-CC35-4511-8869-35398CD07031}"/>
              </a:ext>
            </a:extLst>
          </p:cNvPr>
          <p:cNvSpPr txBox="1"/>
          <p:nvPr/>
        </p:nvSpPr>
        <p:spPr>
          <a:xfrm>
            <a:off x="282604" y="5186069"/>
            <a:ext cx="11373777" cy="923330"/>
          </a:xfrm>
          <a:prstGeom prst="rect">
            <a:avLst/>
          </a:prstGeom>
          <a:noFill/>
        </p:spPr>
        <p:txBody>
          <a:bodyPr wrap="square">
            <a:spAutoFit/>
          </a:bodyPr>
          <a:lstStyle/>
          <a:p>
            <a:pPr algn="just"/>
            <a:r>
              <a:rPr lang="en-IN" sz="1800" dirty="0">
                <a:effectLst/>
                <a:latin typeface="Times New Roman" panose="02020603050405020304" pitchFamily="18" charset="0"/>
                <a:ea typeface="Times New Roman" panose="02020603050405020304" pitchFamily="18" charset="0"/>
              </a:rPr>
              <a:t>On applying the above equation, we found Entropy (i.e. information) for 600 bp DNA sequence on which 3 nucleosomes of length 146 bp are placed, to be 13.47 </a:t>
            </a:r>
            <a:r>
              <a:rPr lang="en-IN" dirty="0">
                <a:latin typeface="Times New Roman" panose="02020603050405020304" pitchFamily="18" charset="0"/>
                <a:ea typeface="Times New Roman" panose="02020603050405020304" pitchFamily="18" charset="0"/>
              </a:rPr>
              <a:t>natural units</a:t>
            </a:r>
            <a:r>
              <a:rPr lang="en-IN" sz="1800" dirty="0">
                <a:effectLst/>
                <a:latin typeface="Times New Roman" panose="02020603050405020304" pitchFamily="18" charset="0"/>
                <a:ea typeface="Times New Roman" panose="02020603050405020304" pitchFamily="18" charset="0"/>
              </a:rPr>
              <a:t> or 31 bits which shows that </a:t>
            </a:r>
            <a:r>
              <a:rPr lang="en-IN" dirty="0">
                <a:latin typeface="Times New Roman" panose="02020603050405020304" pitchFamily="18" charset="0"/>
                <a:ea typeface="Times New Roman" panose="02020603050405020304" pitchFamily="18" charset="0"/>
              </a:rPr>
              <a:t>31 bits</a:t>
            </a:r>
            <a:r>
              <a:rPr lang="en-IN" sz="1800" dirty="0">
                <a:effectLst/>
                <a:latin typeface="Times New Roman" panose="02020603050405020304" pitchFamily="18" charset="0"/>
                <a:ea typeface="Times New Roman" panose="02020603050405020304" pitchFamily="18" charset="0"/>
              </a:rPr>
              <a:t> of information will be added to the system if 3 nucleosomes are placed on the DNA.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E70903-558D-471B-AC2F-ABBB3C31D021}"/>
                  </a:ext>
                </a:extLst>
              </p:cNvPr>
              <p:cNvSpPr txBox="1"/>
              <p:nvPr/>
            </p:nvSpPr>
            <p:spPr>
              <a:xfrm>
                <a:off x="5038078" y="3887823"/>
                <a:ext cx="6178858" cy="928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𝑺</m:t>
                      </m:r>
                      <m:r>
                        <a:rPr lang="en-IN" sz="2800" b="1" i="0">
                          <a:latin typeface="Cambria Math" panose="02040503050406030204" pitchFamily="18" charset="0"/>
                        </a:rPr>
                        <m:t>=</m:t>
                      </m:r>
                      <m:sSub>
                        <m:sSubPr>
                          <m:ctrlPr>
                            <a:rPr lang="en-IN" sz="2800" b="1" i="1">
                              <a:solidFill>
                                <a:srgbClr val="836967"/>
                              </a:solidFill>
                              <a:latin typeface="Cambria Math" panose="02040503050406030204" pitchFamily="18" charset="0"/>
                            </a:rPr>
                          </m:ctrlPr>
                        </m:sSubPr>
                        <m:e>
                          <m:r>
                            <a:rPr lang="en-IN" sz="2800" b="1" i="1" smtClean="0">
                              <a:solidFill>
                                <a:schemeClr val="tx1"/>
                              </a:solidFill>
                              <a:latin typeface="Cambria Math" panose="02040503050406030204" pitchFamily="18" charset="0"/>
                            </a:rPr>
                            <m:t>𝟐</m:t>
                          </m:r>
                          <m:r>
                            <a:rPr lang="en-IN" sz="2800" b="1" i="1" smtClean="0">
                              <a:solidFill>
                                <a:schemeClr val="tx1"/>
                              </a:solidFill>
                              <a:latin typeface="Cambria Math" panose="02040503050406030204" pitchFamily="18" charset="0"/>
                            </a:rPr>
                            <m:t>.</m:t>
                          </m:r>
                          <m:r>
                            <a:rPr lang="en-IN" sz="2800" b="1" i="1" smtClean="0">
                              <a:solidFill>
                                <a:schemeClr val="tx1"/>
                              </a:solidFill>
                              <a:latin typeface="Cambria Math" panose="02040503050406030204" pitchFamily="18" charset="0"/>
                            </a:rPr>
                            <m:t>𝟑𝟎𝟐</m:t>
                          </m:r>
                          <m:r>
                            <a:rPr lang="en-IN" sz="2800" b="1" i="1" smtClean="0">
                              <a:solidFill>
                                <a:schemeClr val="tx1"/>
                              </a:solidFill>
                              <a:latin typeface="Cambria Math" panose="02040503050406030204" pitchFamily="18" charset="0"/>
                            </a:rPr>
                            <m:t> </m:t>
                          </m:r>
                          <m:r>
                            <a:rPr lang="en-IN" sz="2800" b="1" i="1">
                              <a:latin typeface="Cambria Math" panose="02040503050406030204" pitchFamily="18" charset="0"/>
                            </a:rPr>
                            <m:t>𝑲</m:t>
                          </m:r>
                        </m:e>
                        <m:sub>
                          <m:r>
                            <a:rPr lang="en-IN" sz="2800" b="1" i="1">
                              <a:latin typeface="Cambria Math" panose="02040503050406030204" pitchFamily="18" charset="0"/>
                            </a:rPr>
                            <m:t>𝑩</m:t>
                          </m:r>
                        </m:sub>
                      </m:sSub>
                      <m:sSub>
                        <m:sSubPr>
                          <m:ctrlPr>
                            <a:rPr lang="en-IN" sz="2800" b="1" i="1" smtClean="0">
                              <a:latin typeface="Cambria Math" panose="02040503050406030204" pitchFamily="18" charset="0"/>
                            </a:rPr>
                          </m:ctrlPr>
                        </m:sSubPr>
                        <m:e>
                          <m:r>
                            <a:rPr lang="en-IN" sz="2800" b="1" i="1" smtClean="0">
                              <a:latin typeface="Cambria Math" panose="02040503050406030204" pitchFamily="18" charset="0"/>
                            </a:rPr>
                            <m:t>𝒍𝒐𝒈</m:t>
                          </m:r>
                        </m:e>
                        <m:sub>
                          <m:r>
                            <a:rPr lang="en-IN" sz="2800" b="1" i="1" smtClean="0">
                              <a:latin typeface="Cambria Math" panose="02040503050406030204" pitchFamily="18" charset="0"/>
                            </a:rPr>
                            <m:t>𝟐</m:t>
                          </m:r>
                        </m:sub>
                      </m:sSub>
                      <m:f>
                        <m:fPr>
                          <m:ctrlPr>
                            <a:rPr lang="en-IN" sz="2800" b="1" i="1">
                              <a:solidFill>
                                <a:srgbClr val="836967"/>
                              </a:solidFill>
                              <a:latin typeface="Cambria Math" panose="02040503050406030204" pitchFamily="18" charset="0"/>
                            </a:rPr>
                          </m:ctrlPr>
                        </m:fPr>
                        <m:num>
                          <m:sSup>
                            <m:sSupPr>
                              <m:ctrlPr>
                                <a:rPr lang="en-IN" sz="2800" b="1" i="1">
                                  <a:solidFill>
                                    <a:srgbClr val="836967"/>
                                  </a:solidFill>
                                  <a:latin typeface="Cambria Math" panose="02040503050406030204" pitchFamily="18" charset="0"/>
                                </a:rPr>
                              </m:ctrlPr>
                            </m:sSupPr>
                            <m:e>
                              <m:d>
                                <m:dPr>
                                  <m:ctrlPr>
                                    <a:rPr lang="en-IN" sz="2800" b="1" i="1">
                                      <a:latin typeface="Cambria Math" panose="02040503050406030204" pitchFamily="18" charset="0"/>
                                    </a:rPr>
                                  </m:ctrlPr>
                                </m:dPr>
                                <m:e>
                                  <m:r>
                                    <a:rPr lang="en-IN" sz="2800" b="1" i="1">
                                      <a:latin typeface="Cambria Math" panose="02040503050406030204" pitchFamily="18" charset="0"/>
                                    </a:rPr>
                                    <m:t>𝒍</m:t>
                                  </m:r>
                                  <m:r>
                                    <a:rPr lang="en-IN" sz="2800" b="1" i="0">
                                      <a:latin typeface="Cambria Math" panose="02040503050406030204" pitchFamily="18" charset="0"/>
                                    </a:rPr>
                                    <m:t>−</m:t>
                                  </m:r>
                                  <m:r>
                                    <a:rPr lang="en-IN" sz="2800" b="1" i="1">
                                      <a:latin typeface="Cambria Math" panose="02040503050406030204" pitchFamily="18" charset="0"/>
                                    </a:rPr>
                                    <m:t>𝒏</m:t>
                                  </m:r>
                                  <m:r>
                                    <a:rPr lang="en-IN" sz="2800" b="1" i="1">
                                      <a:latin typeface="Cambria Math" panose="02040503050406030204" pitchFamily="18" charset="0"/>
                                    </a:rPr>
                                    <m:t>𝝈</m:t>
                                  </m:r>
                                </m:e>
                              </m:d>
                            </m:e>
                            <m:sup>
                              <m:r>
                                <a:rPr lang="en-IN" sz="2800" b="1" i="1">
                                  <a:latin typeface="Cambria Math" panose="02040503050406030204" pitchFamily="18" charset="0"/>
                                </a:rPr>
                                <m:t>𝒏</m:t>
                              </m:r>
                            </m:sup>
                          </m:sSup>
                        </m:num>
                        <m:den>
                          <m:r>
                            <a:rPr lang="en-IN" sz="2800" b="1" i="1">
                              <a:latin typeface="Cambria Math" panose="02040503050406030204" pitchFamily="18" charset="0"/>
                            </a:rPr>
                            <m:t>𝒏</m:t>
                          </m:r>
                          <m:r>
                            <a:rPr lang="en-IN" sz="2800" b="1" i="0">
                              <a:latin typeface="Cambria Math" panose="02040503050406030204" pitchFamily="18" charset="0"/>
                            </a:rPr>
                            <m:t>!</m:t>
                          </m:r>
                        </m:den>
                      </m:f>
                    </m:oMath>
                  </m:oMathPara>
                </a14:m>
                <a:endParaRPr lang="en-IN" sz="2800" b="1" dirty="0"/>
              </a:p>
            </p:txBody>
          </p:sp>
        </mc:Choice>
        <mc:Fallback xmlns="">
          <p:sp>
            <p:nvSpPr>
              <p:cNvPr id="8" name="TextBox 7">
                <a:extLst>
                  <a:ext uri="{FF2B5EF4-FFF2-40B4-BE49-F238E27FC236}">
                    <a16:creationId xmlns:a16="http://schemas.microsoft.com/office/drawing/2014/main" id="{2EE70903-558D-471B-AC2F-ABBB3C31D021}"/>
                  </a:ext>
                </a:extLst>
              </p:cNvPr>
              <p:cNvSpPr txBox="1">
                <a:spLocks noRot="1" noChangeAspect="1" noMove="1" noResize="1" noEditPoints="1" noAdjustHandles="1" noChangeArrowheads="1" noChangeShapeType="1" noTextEdit="1"/>
              </p:cNvSpPr>
              <p:nvPr/>
            </p:nvSpPr>
            <p:spPr>
              <a:xfrm>
                <a:off x="5038078" y="3887823"/>
                <a:ext cx="6178858" cy="928524"/>
              </a:xfrm>
              <a:prstGeom prst="rect">
                <a:avLst/>
              </a:prstGeom>
              <a:blipFill>
                <a:blip r:embed="rId5"/>
                <a:stretch>
                  <a:fillRect/>
                </a:stretch>
              </a:blipFill>
            </p:spPr>
            <p:txBody>
              <a:bodyPr/>
              <a:lstStyle/>
              <a:p>
                <a:r>
                  <a:rPr lang="en-IN">
                    <a:noFill/>
                  </a:rPr>
                  <a:t> </a:t>
                </a:r>
              </a:p>
            </p:txBody>
          </p:sp>
        </mc:Fallback>
      </mc:AlternateContent>
      <p:sp>
        <p:nvSpPr>
          <p:cNvPr id="2" name="Oval 1">
            <a:extLst>
              <a:ext uri="{FF2B5EF4-FFF2-40B4-BE49-F238E27FC236}">
                <a16:creationId xmlns:a16="http://schemas.microsoft.com/office/drawing/2014/main" id="{CA52D2A9-CB67-4C28-A1FB-E0FD4E97C533}"/>
              </a:ext>
            </a:extLst>
          </p:cNvPr>
          <p:cNvSpPr/>
          <p:nvPr/>
        </p:nvSpPr>
        <p:spPr>
          <a:xfrm>
            <a:off x="5539667" y="3474567"/>
            <a:ext cx="5113538" cy="1711501"/>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89828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DDBE4-DB6C-4D4F-9B48-950BBF5A8268}"/>
              </a:ext>
            </a:extLst>
          </p:cNvPr>
          <p:cNvSpPr txBox="1"/>
          <p:nvPr/>
        </p:nvSpPr>
        <p:spPr>
          <a:xfrm>
            <a:off x="318794" y="305186"/>
            <a:ext cx="10787171" cy="707886"/>
          </a:xfrm>
          <a:prstGeom prst="rect">
            <a:avLst/>
          </a:prstGeom>
          <a:solidFill>
            <a:srgbClr val="FFCCFF"/>
          </a:solidFill>
          <a:ln>
            <a:solidFill>
              <a:srgbClr val="CC3300"/>
            </a:solidFill>
          </a:ln>
        </p:spPr>
        <p:txBody>
          <a:bodyPr wrap="square" rtlCol="0">
            <a:spAutoFit/>
          </a:bodyPr>
          <a:lstStyle/>
          <a:p>
            <a:pPr algn="just"/>
            <a:r>
              <a:rPr lang="en-IN" sz="2000" b="1" dirty="0"/>
              <a:t>Preliminary result - Entropy of 600 bp DNA sequence for placement of different number of nucleosomes, each of length 146 bp.</a:t>
            </a:r>
          </a:p>
        </p:txBody>
      </p:sp>
      <p:pic>
        <p:nvPicPr>
          <p:cNvPr id="3" name="Picture 2">
            <a:extLst>
              <a:ext uri="{FF2B5EF4-FFF2-40B4-BE49-F238E27FC236}">
                <a16:creationId xmlns:a16="http://schemas.microsoft.com/office/drawing/2014/main" id="{43B05E12-FB3A-42E8-86B3-F652643EDD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23841" y="1958559"/>
            <a:ext cx="4682124" cy="3547924"/>
          </a:xfrm>
          <a:prstGeom prst="rect">
            <a:avLst/>
          </a:prstGeom>
          <a:noFill/>
          <a:ln>
            <a:noFill/>
          </a:ln>
        </p:spPr>
      </p:pic>
      <p:sp>
        <p:nvSpPr>
          <p:cNvPr id="4" name="TextBox 3">
            <a:extLst>
              <a:ext uri="{FF2B5EF4-FFF2-40B4-BE49-F238E27FC236}">
                <a16:creationId xmlns:a16="http://schemas.microsoft.com/office/drawing/2014/main" id="{6AFC271D-F37B-483A-8216-233A32932C54}"/>
              </a:ext>
            </a:extLst>
          </p:cNvPr>
          <p:cNvSpPr txBox="1"/>
          <p:nvPr/>
        </p:nvSpPr>
        <p:spPr>
          <a:xfrm>
            <a:off x="896645" y="2761260"/>
            <a:ext cx="4421062" cy="2308324"/>
          </a:xfrm>
          <a:prstGeom prst="rect">
            <a:avLst/>
          </a:prstGeom>
          <a:noFill/>
        </p:spPr>
        <p:txBody>
          <a:bodyPr wrap="square" rtlCol="0">
            <a:spAutoFit/>
          </a:bodyPr>
          <a:lstStyle/>
          <a:p>
            <a:pPr algn="just"/>
            <a:r>
              <a:rPr lang="en-IN" sz="1600" dirty="0"/>
              <a:t>As observed by researchers studying PHO5 promoter, the DNA of around 600 bp was occupied by maximum of 3 nucleosomes, which adds highest amount of information i.e. 13.47 natural units or 31 bits of information to this DNA. This information corresponds to the fact that now gene has added information for when to switch ON and when to switch OFF after addition of </a:t>
            </a:r>
          </a:p>
          <a:p>
            <a:pPr algn="just"/>
            <a:r>
              <a:rPr lang="en-IN" sz="1600" dirty="0"/>
              <a:t>3 nucleosomes.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28B07B-81CD-4BAF-9BDA-C183B5714338}"/>
                  </a:ext>
                </a:extLst>
              </p:cNvPr>
              <p:cNvSpPr txBox="1"/>
              <p:nvPr/>
            </p:nvSpPr>
            <p:spPr>
              <a:xfrm>
                <a:off x="5881456" y="5624290"/>
                <a:ext cx="6178858" cy="928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smtClean="0">
                          <a:latin typeface="Cambria Math" panose="02040503050406030204" pitchFamily="18" charset="0"/>
                        </a:rPr>
                        <m:t>𝑺</m:t>
                      </m:r>
                      <m:r>
                        <a:rPr lang="en-IN" sz="2800" b="1" i="0">
                          <a:latin typeface="Cambria Math" panose="02040503050406030204" pitchFamily="18" charset="0"/>
                        </a:rPr>
                        <m:t>=</m:t>
                      </m:r>
                      <m:sSub>
                        <m:sSubPr>
                          <m:ctrlPr>
                            <a:rPr lang="en-IN" sz="2800" b="1" i="1">
                              <a:solidFill>
                                <a:srgbClr val="836967"/>
                              </a:solidFill>
                              <a:latin typeface="Cambria Math" panose="02040503050406030204" pitchFamily="18" charset="0"/>
                            </a:rPr>
                          </m:ctrlPr>
                        </m:sSubPr>
                        <m:e>
                          <m:r>
                            <a:rPr lang="en-IN" sz="2800" b="1" i="1">
                              <a:latin typeface="Cambria Math" panose="02040503050406030204" pitchFamily="18" charset="0"/>
                            </a:rPr>
                            <m:t>𝑲</m:t>
                          </m:r>
                        </m:e>
                        <m:sub>
                          <m:r>
                            <a:rPr lang="en-IN" sz="2800" b="1" i="1">
                              <a:latin typeface="Cambria Math" panose="02040503050406030204" pitchFamily="18" charset="0"/>
                            </a:rPr>
                            <m:t>𝑩</m:t>
                          </m:r>
                        </m:sub>
                      </m:sSub>
                      <m:r>
                        <a:rPr lang="en-IN" sz="2800" b="1" i="0">
                          <a:latin typeface="Cambria Math" panose="02040503050406030204" pitchFamily="18" charset="0"/>
                        </a:rPr>
                        <m:t>𝐥𝐧</m:t>
                      </m:r>
                      <m:f>
                        <m:fPr>
                          <m:ctrlPr>
                            <a:rPr lang="en-IN" sz="2800" b="1" i="1">
                              <a:solidFill>
                                <a:srgbClr val="836967"/>
                              </a:solidFill>
                              <a:latin typeface="Cambria Math" panose="02040503050406030204" pitchFamily="18" charset="0"/>
                            </a:rPr>
                          </m:ctrlPr>
                        </m:fPr>
                        <m:num>
                          <m:sSup>
                            <m:sSupPr>
                              <m:ctrlPr>
                                <a:rPr lang="en-IN" sz="2800" b="1" i="1">
                                  <a:solidFill>
                                    <a:srgbClr val="836967"/>
                                  </a:solidFill>
                                  <a:latin typeface="Cambria Math" panose="02040503050406030204" pitchFamily="18" charset="0"/>
                                </a:rPr>
                              </m:ctrlPr>
                            </m:sSupPr>
                            <m:e>
                              <m:d>
                                <m:dPr>
                                  <m:ctrlPr>
                                    <a:rPr lang="en-IN" sz="2800" b="1" i="1">
                                      <a:latin typeface="Cambria Math" panose="02040503050406030204" pitchFamily="18" charset="0"/>
                                    </a:rPr>
                                  </m:ctrlPr>
                                </m:dPr>
                                <m:e>
                                  <m:r>
                                    <a:rPr lang="en-IN" sz="2800" b="1" i="1">
                                      <a:latin typeface="Cambria Math" panose="02040503050406030204" pitchFamily="18" charset="0"/>
                                    </a:rPr>
                                    <m:t>𝒍</m:t>
                                  </m:r>
                                  <m:r>
                                    <a:rPr lang="en-IN" sz="2800" b="1" i="0">
                                      <a:latin typeface="Cambria Math" panose="02040503050406030204" pitchFamily="18" charset="0"/>
                                    </a:rPr>
                                    <m:t>−</m:t>
                                  </m:r>
                                  <m:r>
                                    <a:rPr lang="en-IN" sz="2800" b="1" i="1">
                                      <a:latin typeface="Cambria Math" panose="02040503050406030204" pitchFamily="18" charset="0"/>
                                    </a:rPr>
                                    <m:t>𝒏</m:t>
                                  </m:r>
                                  <m:r>
                                    <a:rPr lang="en-IN" sz="2800" b="1" i="1">
                                      <a:latin typeface="Cambria Math" panose="02040503050406030204" pitchFamily="18" charset="0"/>
                                    </a:rPr>
                                    <m:t>𝝈</m:t>
                                  </m:r>
                                </m:e>
                              </m:d>
                            </m:e>
                            <m:sup>
                              <m:r>
                                <a:rPr lang="en-IN" sz="2800" b="1" i="1">
                                  <a:latin typeface="Cambria Math" panose="02040503050406030204" pitchFamily="18" charset="0"/>
                                </a:rPr>
                                <m:t>𝒏</m:t>
                              </m:r>
                            </m:sup>
                          </m:sSup>
                        </m:num>
                        <m:den>
                          <m:r>
                            <a:rPr lang="en-IN" sz="2800" b="1" i="1">
                              <a:latin typeface="Cambria Math" panose="02040503050406030204" pitchFamily="18" charset="0"/>
                            </a:rPr>
                            <m:t>𝒏</m:t>
                          </m:r>
                          <m:r>
                            <a:rPr lang="en-IN" sz="2800" b="1" i="0">
                              <a:latin typeface="Cambria Math" panose="02040503050406030204" pitchFamily="18" charset="0"/>
                            </a:rPr>
                            <m:t>!</m:t>
                          </m:r>
                        </m:den>
                      </m:f>
                    </m:oMath>
                  </m:oMathPara>
                </a14:m>
                <a:endParaRPr lang="en-IN" sz="2800" b="1" dirty="0"/>
              </a:p>
            </p:txBody>
          </p:sp>
        </mc:Choice>
        <mc:Fallback xmlns="">
          <p:sp>
            <p:nvSpPr>
              <p:cNvPr id="5" name="TextBox 4">
                <a:extLst>
                  <a:ext uri="{FF2B5EF4-FFF2-40B4-BE49-F238E27FC236}">
                    <a16:creationId xmlns:a16="http://schemas.microsoft.com/office/drawing/2014/main" id="{5928B07B-81CD-4BAF-9BDA-C183B5714338}"/>
                  </a:ext>
                </a:extLst>
              </p:cNvPr>
              <p:cNvSpPr txBox="1">
                <a:spLocks noRot="1" noChangeAspect="1" noMove="1" noResize="1" noEditPoints="1" noAdjustHandles="1" noChangeArrowheads="1" noChangeShapeType="1" noTextEdit="1"/>
              </p:cNvSpPr>
              <p:nvPr/>
            </p:nvSpPr>
            <p:spPr>
              <a:xfrm>
                <a:off x="5881456" y="5624290"/>
                <a:ext cx="6178858" cy="928524"/>
              </a:xfrm>
              <a:prstGeom prst="rect">
                <a:avLst/>
              </a:prstGeom>
              <a:blipFill>
                <a:blip r:embed="rId3"/>
                <a:stretch>
                  <a:fillRect/>
                </a:stretch>
              </a:blipFill>
            </p:spPr>
            <p:txBody>
              <a:bodyPr/>
              <a:lstStyle/>
              <a:p>
                <a:r>
                  <a:rPr lang="en-IN">
                    <a:noFill/>
                  </a:rPr>
                  <a:t> </a:t>
                </a:r>
              </a:p>
            </p:txBody>
          </p:sp>
        </mc:Fallback>
      </mc:AlternateContent>
      <p:sp>
        <p:nvSpPr>
          <p:cNvPr id="6" name="Flowchart: Multidocument 5">
            <a:extLst>
              <a:ext uri="{FF2B5EF4-FFF2-40B4-BE49-F238E27FC236}">
                <a16:creationId xmlns:a16="http://schemas.microsoft.com/office/drawing/2014/main" id="{BD87A431-567F-4F07-B31F-67F5E7DC05EF}"/>
              </a:ext>
            </a:extLst>
          </p:cNvPr>
          <p:cNvSpPr/>
          <p:nvPr/>
        </p:nvSpPr>
        <p:spPr>
          <a:xfrm>
            <a:off x="813787" y="2308628"/>
            <a:ext cx="5282213" cy="2760956"/>
          </a:xfrm>
          <a:prstGeom prst="flowChartMultidocument">
            <a:avLst/>
          </a:prstGeom>
          <a:no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3630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A9560-EA50-4B99-9778-398A1BB1965A}"/>
              </a:ext>
            </a:extLst>
          </p:cNvPr>
          <p:cNvSpPr/>
          <p:nvPr/>
        </p:nvSpPr>
        <p:spPr>
          <a:xfrm>
            <a:off x="150920" y="290082"/>
            <a:ext cx="11691891" cy="646331"/>
          </a:xfrm>
          <a:prstGeom prst="rect">
            <a:avLst/>
          </a:prstGeom>
          <a:noFill/>
          <a:ln>
            <a:solidFill>
              <a:schemeClr val="accent1">
                <a:lumMod val="50000"/>
              </a:schemeClr>
            </a:solidFill>
          </a:ln>
        </p:spPr>
        <p:txBody>
          <a:bodyPr wrap="square" lIns="91440" tIns="45720" rIns="91440" bIns="45720">
            <a:spAutoFit/>
          </a:bodyPr>
          <a:lstStyle/>
          <a:p>
            <a:pPr algn="ctr"/>
            <a:r>
              <a:rPr lang="en-US" sz="3600" b="1" dirty="0">
                <a:ln w="12700">
                  <a:solidFill>
                    <a:schemeClr val="accent5"/>
                  </a:solidFill>
                  <a:prstDash val="solid"/>
                </a:ln>
                <a:pattFill prst="ltDnDiag">
                  <a:fgClr>
                    <a:schemeClr val="accent5">
                      <a:lumMod val="60000"/>
                      <a:lumOff val="40000"/>
                    </a:schemeClr>
                  </a:fgClr>
                  <a:bgClr>
                    <a:schemeClr val="bg1"/>
                  </a:bgClr>
                </a:pattFill>
              </a:rPr>
              <a:t>Addition of Extra Information to PHO5 promoter system</a:t>
            </a:r>
            <a:endParaRPr lang="en-US" sz="36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pic>
        <p:nvPicPr>
          <p:cNvPr id="3" name="Picture 2">
            <a:extLst>
              <a:ext uri="{FF2B5EF4-FFF2-40B4-BE49-F238E27FC236}">
                <a16:creationId xmlns:a16="http://schemas.microsoft.com/office/drawing/2014/main" id="{53BD02D6-628C-47D7-9E40-945EF447591D}"/>
              </a:ext>
            </a:extLst>
          </p:cNvPr>
          <p:cNvPicPr>
            <a:picLocks noChangeAspect="1"/>
          </p:cNvPicPr>
          <p:nvPr/>
        </p:nvPicPr>
        <p:blipFill rotWithShape="1">
          <a:blip r:embed="rId2"/>
          <a:srcRect l="4876" r="7399" b="36728"/>
          <a:stretch/>
        </p:blipFill>
        <p:spPr>
          <a:xfrm>
            <a:off x="0" y="1054975"/>
            <a:ext cx="6576498" cy="1110941"/>
          </a:xfrm>
          <a:prstGeom prst="rect">
            <a:avLst/>
          </a:prstGeom>
        </p:spPr>
      </p:pic>
      <p:pic>
        <p:nvPicPr>
          <p:cNvPr id="4" name="Picture 3">
            <a:extLst>
              <a:ext uri="{FF2B5EF4-FFF2-40B4-BE49-F238E27FC236}">
                <a16:creationId xmlns:a16="http://schemas.microsoft.com/office/drawing/2014/main" id="{40A75E49-0721-44B3-85DD-82954EF8B9DF}"/>
              </a:ext>
            </a:extLst>
          </p:cNvPr>
          <p:cNvPicPr/>
          <p:nvPr/>
        </p:nvPicPr>
        <p:blipFill>
          <a:blip r:embed="rId3"/>
          <a:stretch>
            <a:fillRect/>
          </a:stretch>
        </p:blipFill>
        <p:spPr>
          <a:xfrm>
            <a:off x="284637" y="2030114"/>
            <a:ext cx="5241245" cy="1520352"/>
          </a:xfrm>
          <a:prstGeom prst="rect">
            <a:avLst/>
          </a:prstGeom>
        </p:spPr>
      </p:pic>
      <p:sp>
        <p:nvSpPr>
          <p:cNvPr id="5" name="Rectangle 4">
            <a:extLst>
              <a:ext uri="{FF2B5EF4-FFF2-40B4-BE49-F238E27FC236}">
                <a16:creationId xmlns:a16="http://schemas.microsoft.com/office/drawing/2014/main" id="{43F49C13-B7D7-495B-9C34-CDD57A705BBF}"/>
              </a:ext>
            </a:extLst>
          </p:cNvPr>
          <p:cNvSpPr/>
          <p:nvPr/>
        </p:nvSpPr>
        <p:spPr>
          <a:xfrm>
            <a:off x="6881472" y="1402672"/>
            <a:ext cx="4473067" cy="1920955"/>
          </a:xfrm>
          <a:prstGeom prst="rect">
            <a:avLst/>
          </a:prstGeom>
          <a:no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AB651C1-0AE4-42B8-AB76-91A175077FD8}"/>
              </a:ext>
            </a:extLst>
          </p:cNvPr>
          <p:cNvSpPr txBox="1"/>
          <p:nvPr/>
        </p:nvSpPr>
        <p:spPr>
          <a:xfrm>
            <a:off x="6861135" y="1455208"/>
            <a:ext cx="4473066" cy="1815882"/>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t>PHO5 promoter has 3 nucleosomes, if the 3 nucleosomes are to be arranged in different ways, we will get a total of 8 microstates. </a:t>
            </a:r>
          </a:p>
          <a:p>
            <a:pPr marL="285750" indent="-285750" algn="just">
              <a:buFont typeface="Arial" panose="020B0604020202020204" pitchFamily="34" charset="0"/>
              <a:buChar char="•"/>
            </a:pPr>
            <a:r>
              <a:rPr lang="en-IN" sz="1600" dirty="0"/>
              <a:t>Occurrences of intermediate microstates is directly proportional to information value as they will increase the uncertainty of event of transcription.</a:t>
            </a:r>
          </a:p>
        </p:txBody>
      </p:sp>
      <p:sp>
        <p:nvSpPr>
          <p:cNvPr id="7" name="TextBox 6">
            <a:extLst>
              <a:ext uri="{FF2B5EF4-FFF2-40B4-BE49-F238E27FC236}">
                <a16:creationId xmlns:a16="http://schemas.microsoft.com/office/drawing/2014/main" id="{B5343C63-348E-4049-9BA7-D246EC24BA68}"/>
              </a:ext>
            </a:extLst>
          </p:cNvPr>
          <p:cNvSpPr txBox="1"/>
          <p:nvPr/>
        </p:nvSpPr>
        <p:spPr>
          <a:xfrm>
            <a:off x="330347" y="3398627"/>
            <a:ext cx="5379868" cy="382693"/>
          </a:xfrm>
          <a:prstGeom prst="rect">
            <a:avLst/>
          </a:prstGeom>
          <a:noFill/>
        </p:spPr>
        <p:txBody>
          <a:bodyPr wrap="square" rtlCol="0">
            <a:spAutoFit/>
          </a:bodyPr>
          <a:lstStyle/>
          <a:p>
            <a:r>
              <a:rPr lang="en-IN" dirty="0"/>
              <a:t>Level 1 – Addition of nucleosomes to PHO5 promoter</a:t>
            </a:r>
          </a:p>
        </p:txBody>
      </p:sp>
      <p:pic>
        <p:nvPicPr>
          <p:cNvPr id="9" name="Picture 8">
            <a:extLst>
              <a:ext uri="{FF2B5EF4-FFF2-40B4-BE49-F238E27FC236}">
                <a16:creationId xmlns:a16="http://schemas.microsoft.com/office/drawing/2014/main" id="{5DCEC6DC-B9DA-4DC4-8939-F234B01684B4}"/>
              </a:ext>
            </a:extLst>
          </p:cNvPr>
          <p:cNvPicPr>
            <a:picLocks noChangeAspect="1"/>
          </p:cNvPicPr>
          <p:nvPr/>
        </p:nvPicPr>
        <p:blipFill>
          <a:blip r:embed="rId4"/>
          <a:stretch>
            <a:fillRect/>
          </a:stretch>
        </p:blipFill>
        <p:spPr>
          <a:xfrm>
            <a:off x="5675388" y="3534373"/>
            <a:ext cx="6488461" cy="1076951"/>
          </a:xfrm>
          <a:prstGeom prst="rect">
            <a:avLst/>
          </a:prstGeom>
        </p:spPr>
      </p:pic>
      <p:pic>
        <p:nvPicPr>
          <p:cNvPr id="11" name="Picture 10">
            <a:extLst>
              <a:ext uri="{FF2B5EF4-FFF2-40B4-BE49-F238E27FC236}">
                <a16:creationId xmlns:a16="http://schemas.microsoft.com/office/drawing/2014/main" id="{8C45C111-8FC7-4FD9-98BA-595E5187FF42}"/>
              </a:ext>
            </a:extLst>
          </p:cNvPr>
          <p:cNvPicPr>
            <a:picLocks noChangeAspect="1"/>
          </p:cNvPicPr>
          <p:nvPr/>
        </p:nvPicPr>
        <p:blipFill>
          <a:blip r:embed="rId5"/>
          <a:stretch>
            <a:fillRect/>
          </a:stretch>
        </p:blipFill>
        <p:spPr>
          <a:xfrm>
            <a:off x="5675388" y="4782434"/>
            <a:ext cx="6265078" cy="1429328"/>
          </a:xfrm>
          <a:prstGeom prst="rect">
            <a:avLst/>
          </a:prstGeom>
        </p:spPr>
      </p:pic>
      <p:sp>
        <p:nvSpPr>
          <p:cNvPr id="12" name="TextBox 11">
            <a:extLst>
              <a:ext uri="{FF2B5EF4-FFF2-40B4-BE49-F238E27FC236}">
                <a16:creationId xmlns:a16="http://schemas.microsoft.com/office/drawing/2014/main" id="{6CAB9212-3D86-43C0-8711-E7EF44902E78}"/>
              </a:ext>
            </a:extLst>
          </p:cNvPr>
          <p:cNvSpPr txBox="1"/>
          <p:nvPr/>
        </p:nvSpPr>
        <p:spPr>
          <a:xfrm>
            <a:off x="4686949" y="6269364"/>
            <a:ext cx="7505051" cy="369332"/>
          </a:xfrm>
          <a:prstGeom prst="rect">
            <a:avLst/>
          </a:prstGeom>
          <a:noFill/>
        </p:spPr>
        <p:txBody>
          <a:bodyPr wrap="square" rtlCol="0">
            <a:spAutoFit/>
          </a:bodyPr>
          <a:lstStyle/>
          <a:p>
            <a:pPr algn="ctr"/>
            <a:r>
              <a:rPr lang="en-IN" dirty="0"/>
              <a:t>Level 2 – Addition of histone modifications to nucleosomes on PHO5 promoter</a:t>
            </a:r>
          </a:p>
        </p:txBody>
      </p:sp>
      <p:sp>
        <p:nvSpPr>
          <p:cNvPr id="13" name="TextBox 12">
            <a:extLst>
              <a:ext uri="{FF2B5EF4-FFF2-40B4-BE49-F238E27FC236}">
                <a16:creationId xmlns:a16="http://schemas.microsoft.com/office/drawing/2014/main" id="{425F8AA6-2AE3-4661-BD62-ED7AF4D30600}"/>
              </a:ext>
            </a:extLst>
          </p:cNvPr>
          <p:cNvSpPr txBox="1"/>
          <p:nvPr/>
        </p:nvSpPr>
        <p:spPr>
          <a:xfrm>
            <a:off x="569016" y="4611324"/>
            <a:ext cx="4323367" cy="1077218"/>
          </a:xfrm>
          <a:prstGeom prst="rect">
            <a:avLst/>
          </a:prstGeom>
          <a:noFill/>
        </p:spPr>
        <p:txBody>
          <a:bodyPr wrap="square" rtlCol="0">
            <a:spAutoFit/>
          </a:bodyPr>
          <a:lstStyle/>
          <a:p>
            <a:pPr algn="just"/>
            <a:r>
              <a:rPr lang="en-IN" sz="1600" dirty="0"/>
              <a:t>Assuming that all the 3 nucleosomes are placed and if the 3 nucleosomes are to be modified in different ways, we will again get a total of 8 microstates</a:t>
            </a:r>
            <a:r>
              <a:rPr lang="en-IN" sz="1400" dirty="0"/>
              <a:t>. </a:t>
            </a:r>
          </a:p>
        </p:txBody>
      </p:sp>
      <p:sp>
        <p:nvSpPr>
          <p:cNvPr id="14" name="Rectangle 13">
            <a:extLst>
              <a:ext uri="{FF2B5EF4-FFF2-40B4-BE49-F238E27FC236}">
                <a16:creationId xmlns:a16="http://schemas.microsoft.com/office/drawing/2014/main" id="{6DBC689B-CAC2-4254-B0AD-4EAA43442D49}"/>
              </a:ext>
            </a:extLst>
          </p:cNvPr>
          <p:cNvSpPr/>
          <p:nvPr/>
        </p:nvSpPr>
        <p:spPr>
          <a:xfrm>
            <a:off x="569017" y="4579286"/>
            <a:ext cx="4323366" cy="1109256"/>
          </a:xfrm>
          <a:prstGeom prst="rect">
            <a:avLst/>
          </a:prstGeom>
          <a:noFill/>
          <a:ln>
            <a:solidFill>
              <a:schemeClr val="accent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Arrow Straight">
            <a:extLst>
              <a:ext uri="{FF2B5EF4-FFF2-40B4-BE49-F238E27FC236}">
                <a16:creationId xmlns:a16="http://schemas.microsoft.com/office/drawing/2014/main" id="{1E3596D1-3605-452F-91C4-26E090D41B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96866" y="2391529"/>
            <a:ext cx="563732" cy="563732"/>
          </a:xfrm>
          <a:prstGeom prst="rect">
            <a:avLst/>
          </a:prstGeom>
        </p:spPr>
      </p:pic>
      <p:pic>
        <p:nvPicPr>
          <p:cNvPr id="22" name="Graphic 21" descr="Arrow Slight curve">
            <a:extLst>
              <a:ext uri="{FF2B5EF4-FFF2-40B4-BE49-F238E27FC236}">
                <a16:creationId xmlns:a16="http://schemas.microsoft.com/office/drawing/2014/main" id="{88566F49-21EF-4301-A3EE-55D6BAFA51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94686" y="4842030"/>
            <a:ext cx="563732" cy="563732"/>
          </a:xfrm>
          <a:prstGeom prst="rect">
            <a:avLst/>
          </a:prstGeom>
        </p:spPr>
      </p:pic>
    </p:spTree>
    <p:extLst>
      <p:ext uri="{BB962C8B-B14F-4D97-AF65-F5344CB8AC3E}">
        <p14:creationId xmlns:p14="http://schemas.microsoft.com/office/powerpoint/2010/main" val="3338538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81AA533-03AC-41A3-99B3-4224F316422A}"/>
              </a:ext>
            </a:extLst>
          </p:cNvPr>
          <p:cNvGraphicFramePr/>
          <p:nvPr>
            <p:extLst>
              <p:ext uri="{D42A27DB-BD31-4B8C-83A1-F6EECF244321}">
                <p14:modId xmlns:p14="http://schemas.microsoft.com/office/powerpoint/2010/main" val="1510892412"/>
              </p:ext>
            </p:extLst>
          </p:nvPr>
        </p:nvGraphicFramePr>
        <p:xfrm>
          <a:off x="115410" y="876561"/>
          <a:ext cx="11736280" cy="503596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78FC2E7-03F3-4A28-A8A7-C122D9B1B39E}"/>
              </a:ext>
            </a:extLst>
          </p:cNvPr>
          <p:cNvSpPr txBox="1"/>
          <p:nvPr/>
        </p:nvSpPr>
        <p:spPr>
          <a:xfrm>
            <a:off x="248574" y="6098959"/>
            <a:ext cx="11736280" cy="1015663"/>
          </a:xfrm>
          <a:prstGeom prst="rect">
            <a:avLst/>
          </a:prstGeom>
          <a:noFill/>
        </p:spPr>
        <p:txBody>
          <a:bodyPr wrap="square" rtlCol="0">
            <a:spAutoFit/>
          </a:bodyPr>
          <a:lstStyle/>
          <a:p>
            <a:pPr algn="ctr"/>
            <a:r>
              <a:rPr lang="en-IN" sz="2000" dirty="0">
                <a:effectLst>
                  <a:outerShdw blurRad="38100" dist="38100" dir="2700000" algn="tl">
                    <a:srgbClr val="000000">
                      <a:alpha val="43137"/>
                    </a:srgbClr>
                  </a:outerShdw>
                </a:effectLst>
              </a:rPr>
              <a:t>Comparison</a:t>
            </a:r>
            <a:r>
              <a:rPr lang="en-IN" sz="2000" baseline="0" dirty="0">
                <a:effectLst>
                  <a:outerShdw blurRad="38100" dist="38100" dir="2700000" algn="tl">
                    <a:srgbClr val="000000">
                      <a:alpha val="43137"/>
                    </a:srgbClr>
                  </a:outerShdw>
                </a:effectLst>
              </a:rPr>
              <a:t> of Information values from Experimental, theoretical and Monte Carlo simulations for different mutant strains of PHO5 promoter</a:t>
            </a:r>
            <a:endParaRPr lang="en-IN" sz="2000" dirty="0">
              <a:effectLst>
                <a:outerShdw blurRad="38100" dist="38100" dir="2700000" algn="tl">
                  <a:srgbClr val="000000">
                    <a:alpha val="43137"/>
                  </a:srgbClr>
                </a:outerShdw>
              </a:effectLst>
            </a:endParaRPr>
          </a:p>
          <a:p>
            <a:pPr algn="ctr"/>
            <a:endParaRPr lang="en-IN" sz="2000"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B53CFA7E-E010-4413-BF22-778CDFE2EACC}"/>
              </a:ext>
            </a:extLst>
          </p:cNvPr>
          <p:cNvSpPr/>
          <p:nvPr/>
        </p:nvSpPr>
        <p:spPr>
          <a:xfrm>
            <a:off x="-81167" y="168675"/>
            <a:ext cx="12273167" cy="707886"/>
          </a:xfrm>
          <a:prstGeom prst="rect">
            <a:avLst/>
          </a:prstGeom>
          <a:noFill/>
        </p:spPr>
        <p:txBody>
          <a:bodyPr wrap="none" lIns="91440" tIns="45720" rIns="91440" bIns="45720">
            <a:spAutoFit/>
          </a:bodyPr>
          <a:lstStyle/>
          <a:p>
            <a:pPr algn="ctr"/>
            <a:r>
              <a:rPr lang="en-US" sz="4000" b="0" cap="none" spc="0" dirty="0">
                <a:ln w="0"/>
                <a:gradFill>
                  <a:gsLst>
                    <a:gs pos="21000">
                      <a:srgbClr val="53575C"/>
                    </a:gs>
                    <a:gs pos="88000">
                      <a:srgbClr val="C5C7CA"/>
                    </a:gs>
                  </a:gsLst>
                  <a:lin ang="5400000"/>
                </a:gradFill>
                <a:effectLst/>
              </a:rPr>
              <a:t>Results – Information of Mutant strains of PHO5 promoter</a:t>
            </a:r>
          </a:p>
        </p:txBody>
      </p:sp>
    </p:spTree>
    <p:extLst>
      <p:ext uri="{BB962C8B-B14F-4D97-AF65-F5344CB8AC3E}">
        <p14:creationId xmlns:p14="http://schemas.microsoft.com/office/powerpoint/2010/main" val="2938164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88C312-D55F-4905-823B-4CA7AEE4E1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43768" y="291157"/>
            <a:ext cx="4064342" cy="3288339"/>
          </a:xfrm>
          <a:prstGeom prst="rect">
            <a:avLst/>
          </a:prstGeom>
          <a:noFill/>
          <a:ln>
            <a:noFill/>
          </a:ln>
        </p:spPr>
      </p:pic>
      <p:pic>
        <p:nvPicPr>
          <p:cNvPr id="5" name="Picture 4">
            <a:extLst>
              <a:ext uri="{FF2B5EF4-FFF2-40B4-BE49-F238E27FC236}">
                <a16:creationId xmlns:a16="http://schemas.microsoft.com/office/drawing/2014/main" id="{55A380BF-CE61-40B0-999B-8E0F48B69766}"/>
              </a:ext>
            </a:extLst>
          </p:cNvPr>
          <p:cNvPicPr/>
          <p:nvPr/>
        </p:nvPicPr>
        <p:blipFill rotWithShape="1">
          <a:blip r:embed="rId3"/>
          <a:srcRect l="9337" t="15280"/>
          <a:stretch/>
        </p:blipFill>
        <p:spPr>
          <a:xfrm>
            <a:off x="390618" y="286797"/>
            <a:ext cx="3308780" cy="3541504"/>
          </a:xfrm>
          <a:prstGeom prst="rect">
            <a:avLst/>
          </a:prstGeom>
        </p:spPr>
      </p:pic>
      <p:sp>
        <p:nvSpPr>
          <p:cNvPr id="6" name="TextBox 5">
            <a:extLst>
              <a:ext uri="{FF2B5EF4-FFF2-40B4-BE49-F238E27FC236}">
                <a16:creationId xmlns:a16="http://schemas.microsoft.com/office/drawing/2014/main" id="{B5592993-D905-4AF4-BCA6-10EF371EFC33}"/>
              </a:ext>
            </a:extLst>
          </p:cNvPr>
          <p:cNvSpPr txBox="1"/>
          <p:nvPr/>
        </p:nvSpPr>
        <p:spPr>
          <a:xfrm>
            <a:off x="921428" y="4227601"/>
            <a:ext cx="10349144" cy="1200329"/>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Configurational probability distribution of nucleosomes on PHO5 promoter DNA, (A) Probability distribution for different microstates for PHO5 promoter </a:t>
            </a:r>
            <a:r>
              <a:rPr lang="en-IN" sz="1800" dirty="0">
                <a:effectLst/>
                <a:latin typeface="Times New Roman" panose="02020603050405020304" pitchFamily="18" charset="0"/>
                <a:ea typeface="Calibri" panose="020F0502020204030204" pitchFamily="34" charset="0"/>
              </a:rPr>
              <a:t>nucleosomes in activated cells (PHO4 pho80D (B) Probability distribution of different microstates using KMC simulation with nucleosome assembly and disassembly rates.</a:t>
            </a:r>
          </a:p>
          <a:p>
            <a:pPr algn="just"/>
            <a:r>
              <a:rPr lang="en-IN" dirty="0">
                <a:latin typeface="Times New Roman" panose="02020603050405020304" pitchFamily="18" charset="0"/>
                <a:ea typeface="Times New Roman" panose="02020603050405020304" pitchFamily="18" charset="0"/>
              </a:rPr>
              <a:t>(C) Theoretical model for transition between microstates using assembly and disassembly rates.</a:t>
            </a:r>
            <a:endParaRPr lang="en-IN" sz="16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EB8B2266-ADB1-4A25-A5CB-7CCDB4C48938}"/>
              </a:ext>
            </a:extLst>
          </p:cNvPr>
          <p:cNvSpPr txBox="1"/>
          <p:nvPr/>
        </p:nvSpPr>
        <p:spPr>
          <a:xfrm>
            <a:off x="1190196" y="5545871"/>
            <a:ext cx="10349144" cy="369332"/>
          </a:xfrm>
          <a:prstGeom prst="rect">
            <a:avLst/>
          </a:prstGeom>
          <a:noFill/>
        </p:spPr>
        <p:txBody>
          <a:bodyPr wrap="square" rtlCol="0">
            <a:spAutoFit/>
          </a:bodyPr>
          <a:lstStyle/>
          <a:p>
            <a:r>
              <a:rPr lang="en-IN" b="1" i="1" dirty="0"/>
              <a:t>Observation – same probability distribution of theoretical predictions and Kinetic Monte Carlo simulations</a:t>
            </a:r>
          </a:p>
        </p:txBody>
      </p:sp>
      <p:pic>
        <p:nvPicPr>
          <p:cNvPr id="7" name="Picture 6">
            <a:extLst>
              <a:ext uri="{FF2B5EF4-FFF2-40B4-BE49-F238E27FC236}">
                <a16:creationId xmlns:a16="http://schemas.microsoft.com/office/drawing/2014/main" id="{FC77BCFC-A5E0-4D26-BC8D-E417B92707CE}"/>
              </a:ext>
            </a:extLst>
          </p:cNvPr>
          <p:cNvPicPr/>
          <p:nvPr/>
        </p:nvPicPr>
        <p:blipFill rotWithShape="1">
          <a:blip r:embed="rId4"/>
          <a:srcRect l="12046"/>
          <a:stretch/>
        </p:blipFill>
        <p:spPr bwMode="auto">
          <a:xfrm>
            <a:off x="8052480" y="150495"/>
            <a:ext cx="3486860" cy="3278505"/>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E602BBF5-563C-48B3-BA00-23A10F35584F}"/>
              </a:ext>
            </a:extLst>
          </p:cNvPr>
          <p:cNvSpPr txBox="1"/>
          <p:nvPr/>
        </p:nvSpPr>
        <p:spPr>
          <a:xfrm>
            <a:off x="2219417" y="3702606"/>
            <a:ext cx="435006" cy="369332"/>
          </a:xfrm>
          <a:prstGeom prst="rect">
            <a:avLst/>
          </a:prstGeom>
          <a:noFill/>
        </p:spPr>
        <p:txBody>
          <a:bodyPr wrap="square" rtlCol="0">
            <a:spAutoFit/>
          </a:bodyPr>
          <a:lstStyle/>
          <a:p>
            <a:r>
              <a:rPr lang="en-IN" dirty="0"/>
              <a:t>A</a:t>
            </a:r>
          </a:p>
        </p:txBody>
      </p:sp>
      <p:sp>
        <p:nvSpPr>
          <p:cNvPr id="8" name="TextBox 7">
            <a:extLst>
              <a:ext uri="{FF2B5EF4-FFF2-40B4-BE49-F238E27FC236}">
                <a16:creationId xmlns:a16="http://schemas.microsoft.com/office/drawing/2014/main" id="{B29CD9AF-D87E-4F68-BC52-65F13BAA7C53}"/>
              </a:ext>
            </a:extLst>
          </p:cNvPr>
          <p:cNvSpPr txBox="1"/>
          <p:nvPr/>
        </p:nvSpPr>
        <p:spPr>
          <a:xfrm>
            <a:off x="5963203" y="3625018"/>
            <a:ext cx="435006" cy="369332"/>
          </a:xfrm>
          <a:prstGeom prst="rect">
            <a:avLst/>
          </a:prstGeom>
          <a:noFill/>
        </p:spPr>
        <p:txBody>
          <a:bodyPr wrap="square" rtlCol="0">
            <a:spAutoFit/>
          </a:bodyPr>
          <a:lstStyle/>
          <a:p>
            <a:r>
              <a:rPr lang="en-IN" dirty="0"/>
              <a:t>B</a:t>
            </a:r>
          </a:p>
        </p:txBody>
      </p:sp>
      <p:sp>
        <p:nvSpPr>
          <p:cNvPr id="9" name="TextBox 8">
            <a:extLst>
              <a:ext uri="{FF2B5EF4-FFF2-40B4-BE49-F238E27FC236}">
                <a16:creationId xmlns:a16="http://schemas.microsoft.com/office/drawing/2014/main" id="{3B179CAA-5C41-406A-9305-3EF061C553C6}"/>
              </a:ext>
            </a:extLst>
          </p:cNvPr>
          <p:cNvSpPr txBox="1"/>
          <p:nvPr/>
        </p:nvSpPr>
        <p:spPr>
          <a:xfrm>
            <a:off x="9537577" y="3579496"/>
            <a:ext cx="435006" cy="369332"/>
          </a:xfrm>
          <a:prstGeom prst="rect">
            <a:avLst/>
          </a:prstGeom>
          <a:noFill/>
        </p:spPr>
        <p:txBody>
          <a:bodyPr wrap="square" rtlCol="0">
            <a:spAutoFit/>
          </a:bodyPr>
          <a:lstStyle/>
          <a:p>
            <a:r>
              <a:rPr lang="en-IN" dirty="0"/>
              <a:t>C</a:t>
            </a:r>
          </a:p>
        </p:txBody>
      </p:sp>
    </p:spTree>
    <p:extLst>
      <p:ext uri="{BB962C8B-B14F-4D97-AF65-F5344CB8AC3E}">
        <p14:creationId xmlns:p14="http://schemas.microsoft.com/office/powerpoint/2010/main" val="1310845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274499D-7F21-4864-8E66-288AF034C28D}"/>
                  </a:ext>
                </a:extLst>
              </p:cNvPr>
              <p:cNvSpPr txBox="1"/>
              <p:nvPr/>
            </p:nvSpPr>
            <p:spPr>
              <a:xfrm>
                <a:off x="350549" y="2320203"/>
                <a:ext cx="11540971" cy="4543808"/>
              </a:xfrm>
              <a:prstGeom prst="rect">
                <a:avLst/>
              </a:prstGeom>
              <a:noFill/>
            </p:spPr>
            <p:txBody>
              <a:bodyPr wrap="square" rtlCol="0">
                <a:spAutoFit/>
              </a:bodyPr>
              <a:lstStyle/>
              <a:p>
                <a:r>
                  <a:rPr lang="en-IN" sz="2400" dirty="0"/>
                  <a:t>If all the 8 microstates were equally probable, i.e. pi = 0.125 for each microstate, then the information of the system will be maximum -</a:t>
                </a:r>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𝑆</m:t>
                      </m:r>
                      <m:r>
                        <a:rPr lang="en-IN" sz="2400" b="0" i="1" smtClean="0">
                          <a:latin typeface="Cambria Math" panose="02040503050406030204" pitchFamily="18" charset="0"/>
                          <a:ea typeface="Cambria Math" panose="02040503050406030204" pitchFamily="18" charset="0"/>
                        </a:rPr>
                        <m:t> =−</m:t>
                      </m:r>
                      <m:nary>
                        <m:naryPr>
                          <m:chr m:val="∑"/>
                          <m:ctrlPr>
                            <a:rPr lang="en-IN" sz="2400" i="1" smtClean="0">
                              <a:latin typeface="Cambria Math" panose="02040503050406030204" pitchFamily="18" charset="0"/>
                              <a:ea typeface="Cambria Math" panose="02040503050406030204" pitchFamily="18" charset="0"/>
                            </a:rPr>
                          </m:ctrlPr>
                        </m:naryPr>
                        <m:sub>
                          <m:r>
                            <m:rPr>
                              <m:brk m:alnAt="23"/>
                            </m:rPr>
                            <a:rPr lang="en-IN" sz="2400" b="0" i="1" smtClean="0">
                              <a:latin typeface="Cambria Math" panose="02040503050406030204" pitchFamily="18" charset="0"/>
                              <a:ea typeface="Cambria Math" panose="02040503050406030204" pitchFamily="18" charset="0"/>
                            </a:rPr>
                            <m:t>1</m:t>
                          </m:r>
                        </m:sub>
                        <m:sup>
                          <m:r>
                            <a:rPr lang="en-IN" sz="2400" b="0" i="1" smtClean="0">
                              <a:latin typeface="Cambria Math" panose="02040503050406030204" pitchFamily="18" charset="0"/>
                              <a:ea typeface="Cambria Math" panose="02040503050406030204" pitchFamily="18" charset="0"/>
                            </a:rPr>
                            <m:t>8</m:t>
                          </m:r>
                        </m:sup>
                        <m:e>
                          <m:f>
                            <m:fPr>
                              <m:ctrlPr>
                                <a:rPr lang="en-IN" sz="240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8</m:t>
                              </m:r>
                            </m:den>
                          </m:f>
                          <m:func>
                            <m:funcPr>
                              <m:ctrlPr>
                                <a:rPr lang="en-IN" sz="2400" i="1" smtClean="0">
                                  <a:latin typeface="Cambria Math" panose="02040503050406030204" pitchFamily="18" charset="0"/>
                                </a:rPr>
                              </m:ctrlPr>
                            </m:funcPr>
                            <m:fName>
                              <m:sSub>
                                <m:sSubPr>
                                  <m:ctrlPr>
                                    <a:rPr lang="en-IN" sz="2400" i="1" smtClean="0">
                                      <a:latin typeface="Cambria Math" panose="02040503050406030204" pitchFamily="18" charset="0"/>
                                    </a:rPr>
                                  </m:ctrlPr>
                                </m:sSubPr>
                                <m:e>
                                  <m:r>
                                    <m:rPr>
                                      <m:sty m:val="p"/>
                                    </m:rPr>
                                    <a:rPr lang="en-IN" sz="2400" i="0" smtClean="0">
                                      <a:latin typeface="Cambria Math" panose="02040503050406030204" pitchFamily="18" charset="0"/>
                                    </a:rPr>
                                    <m:t>log</m:t>
                                  </m:r>
                                </m:e>
                                <m:sub>
                                  <m:r>
                                    <a:rPr lang="en-IN" sz="2400" b="0" i="1" smtClean="0">
                                      <a:latin typeface="Cambria Math" panose="02040503050406030204" pitchFamily="18" charset="0"/>
                                    </a:rPr>
                                    <m:t>2</m:t>
                                  </m:r>
                                </m:sub>
                              </m:sSub>
                            </m:fName>
                            <m:e>
                              <m:f>
                                <m:fPr>
                                  <m:ctrlPr>
                                    <a:rPr lang="en-IN" sz="240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8</m:t>
                                  </m:r>
                                </m:den>
                              </m:f>
                            </m:e>
                          </m:func>
                        </m:e>
                      </m:nary>
                    </m:oMath>
                  </m:oMathPara>
                </a14:m>
                <a:endParaRPr lang="en-IN" sz="2400" dirty="0"/>
              </a:p>
              <a:p>
                <a:endParaRPr lang="en-IN" sz="2400" dirty="0"/>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𝑆</m:t>
                      </m:r>
                      <m:r>
                        <a:rPr lang="pt-BR" sz="2400" i="1" smtClean="0">
                          <a:latin typeface="Cambria Math" panose="02040503050406030204" pitchFamily="18" charset="0"/>
                        </a:rPr>
                        <m:t>=</m:t>
                      </m:r>
                      <m:r>
                        <a:rPr lang="en-IN" sz="2400" b="0" i="1" smtClean="0">
                          <a:latin typeface="Cambria Math" panose="02040503050406030204" pitchFamily="18" charset="0"/>
                        </a:rPr>
                        <m:t>−8</m:t>
                      </m:r>
                      <m:d>
                        <m:dPr>
                          <m:ctrlPr>
                            <a:rPr lang="en-IN" sz="2400" b="0" i="1" smtClean="0">
                              <a:latin typeface="Cambria Math" panose="02040503050406030204" pitchFamily="18" charset="0"/>
                            </a:rPr>
                          </m:ctrlPr>
                        </m:dPr>
                        <m:e>
                          <m:f>
                            <m:fPr>
                              <m:ctrlPr>
                                <a:rPr lang="en-IN" sz="240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8</m:t>
                              </m:r>
                            </m:den>
                          </m:f>
                          <m:func>
                            <m:funcPr>
                              <m:ctrlPr>
                                <a:rPr lang="en-IN" sz="2400" i="1" smtClean="0">
                                  <a:latin typeface="Cambria Math" panose="02040503050406030204" pitchFamily="18" charset="0"/>
                                </a:rPr>
                              </m:ctrlPr>
                            </m:funcPr>
                            <m:fName>
                              <m:sSub>
                                <m:sSubPr>
                                  <m:ctrlPr>
                                    <a:rPr lang="en-IN" sz="2400" i="1" smtClean="0">
                                      <a:latin typeface="Cambria Math" panose="02040503050406030204" pitchFamily="18" charset="0"/>
                                    </a:rPr>
                                  </m:ctrlPr>
                                </m:sSubPr>
                                <m:e>
                                  <m:r>
                                    <m:rPr>
                                      <m:sty m:val="p"/>
                                    </m:rPr>
                                    <a:rPr lang="en-IN" sz="2400" i="0" smtClean="0">
                                      <a:latin typeface="Cambria Math" panose="02040503050406030204" pitchFamily="18" charset="0"/>
                                    </a:rPr>
                                    <m:t>log</m:t>
                                  </m:r>
                                </m:e>
                                <m:sub>
                                  <m:r>
                                    <a:rPr lang="en-IN" sz="2400" b="0" i="1" smtClean="0">
                                      <a:latin typeface="Cambria Math" panose="02040503050406030204" pitchFamily="18" charset="0"/>
                                    </a:rPr>
                                    <m:t>2</m:t>
                                  </m:r>
                                </m:sub>
                              </m:sSub>
                            </m:fName>
                            <m:e>
                              <m:f>
                                <m:fPr>
                                  <m:ctrlPr>
                                    <a:rPr lang="en-IN" sz="240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8</m:t>
                                  </m:r>
                                </m:den>
                              </m:f>
                            </m:e>
                          </m:func>
                        </m:e>
                      </m:d>
                    </m:oMath>
                  </m:oMathPara>
                </a14:m>
                <a:endParaRPr lang="en-IN" sz="2400" b="0" dirty="0"/>
              </a:p>
              <a:p>
                <a:endParaRPr lang="en-IN" sz="2400" b="0" dirty="0"/>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𝑆</m:t>
                      </m:r>
                      <m:r>
                        <a:rPr lang="en-IN" sz="2400" b="0" i="1" smtClean="0">
                          <a:latin typeface="Cambria Math" panose="02040503050406030204" pitchFamily="18" charset="0"/>
                        </a:rPr>
                        <m:t>=</m:t>
                      </m:r>
                      <m:func>
                        <m:funcPr>
                          <m:ctrlPr>
                            <a:rPr lang="en-IN" sz="2400" b="0" i="1" smtClean="0">
                              <a:latin typeface="Cambria Math" panose="02040503050406030204" pitchFamily="18" charset="0"/>
                            </a:rPr>
                          </m:ctrlPr>
                        </m:funcPr>
                        <m:fName>
                          <m:sSub>
                            <m:sSubPr>
                              <m:ctrlPr>
                                <a:rPr lang="en-IN" sz="2400" b="0" i="1" smtClean="0">
                                  <a:latin typeface="Cambria Math" panose="02040503050406030204" pitchFamily="18" charset="0"/>
                                </a:rPr>
                              </m:ctrlPr>
                            </m:sSubPr>
                            <m:e>
                              <m:r>
                                <m:rPr>
                                  <m:sty m:val="p"/>
                                </m:rPr>
                                <a:rPr lang="en-IN" sz="2400" b="0" i="0" smtClean="0">
                                  <a:latin typeface="Cambria Math" panose="02040503050406030204" pitchFamily="18" charset="0"/>
                                </a:rPr>
                                <m:t>log</m:t>
                              </m:r>
                            </m:e>
                            <m:sub>
                              <m:r>
                                <a:rPr lang="en-IN" sz="2400" b="0" i="1" smtClean="0">
                                  <a:latin typeface="Cambria Math" panose="02040503050406030204" pitchFamily="18" charset="0"/>
                                </a:rPr>
                                <m:t>2</m:t>
                              </m:r>
                            </m:sub>
                          </m:sSub>
                        </m:fName>
                        <m:e>
                          <m:r>
                            <a:rPr lang="en-IN" sz="2400" b="0" i="1" smtClean="0">
                              <a:latin typeface="Cambria Math" panose="02040503050406030204" pitchFamily="18" charset="0"/>
                            </a:rPr>
                            <m:t>8</m:t>
                          </m:r>
                        </m:e>
                      </m:func>
                    </m:oMath>
                  </m:oMathPara>
                </a14:m>
                <a:endParaRPr lang="en-IN" sz="2400" dirty="0"/>
              </a:p>
              <a:p>
                <a:endParaRPr lang="en-IN" sz="2400" dirty="0"/>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𝑆</m:t>
                      </m:r>
                      <m:r>
                        <a:rPr lang="en-IN" sz="2400" b="0" i="1" smtClean="0">
                          <a:latin typeface="Cambria Math" panose="02040503050406030204" pitchFamily="18" charset="0"/>
                        </a:rPr>
                        <m:t>=3.0 </m:t>
                      </m:r>
                      <m:r>
                        <a:rPr lang="en-IN" sz="2400" b="0" i="1" smtClean="0">
                          <a:latin typeface="Cambria Math" panose="02040503050406030204" pitchFamily="18" charset="0"/>
                        </a:rPr>
                        <m:t>𝑏𝑖𝑡𝑠</m:t>
                      </m:r>
                    </m:oMath>
                  </m:oMathPara>
                </a14:m>
                <a:endParaRPr lang="en-IN" sz="2400" dirty="0"/>
              </a:p>
            </p:txBody>
          </p:sp>
        </mc:Choice>
        <mc:Fallback xmlns="">
          <p:sp>
            <p:nvSpPr>
              <p:cNvPr id="2" name="TextBox 1">
                <a:extLst>
                  <a:ext uri="{FF2B5EF4-FFF2-40B4-BE49-F238E27FC236}">
                    <a16:creationId xmlns:a16="http://schemas.microsoft.com/office/drawing/2014/main" id="{7274499D-7F21-4864-8E66-288AF034C28D}"/>
                  </a:ext>
                </a:extLst>
              </p:cNvPr>
              <p:cNvSpPr txBox="1">
                <a:spLocks noRot="1" noChangeAspect="1" noMove="1" noResize="1" noEditPoints="1" noAdjustHandles="1" noChangeArrowheads="1" noChangeShapeType="1" noTextEdit="1"/>
              </p:cNvSpPr>
              <p:nvPr/>
            </p:nvSpPr>
            <p:spPr>
              <a:xfrm>
                <a:off x="350549" y="2320203"/>
                <a:ext cx="11540971" cy="4543808"/>
              </a:xfrm>
              <a:prstGeom prst="rect">
                <a:avLst/>
              </a:prstGeom>
              <a:blipFill>
                <a:blip r:embed="rId2"/>
                <a:stretch>
                  <a:fillRect l="-845" t="-1074"/>
                </a:stretch>
              </a:blipFill>
            </p:spPr>
            <p:txBody>
              <a:bodyPr/>
              <a:lstStyle/>
              <a:p>
                <a:r>
                  <a:rPr lang="en-IN">
                    <a:noFill/>
                  </a:rPr>
                  <a:t> </a:t>
                </a:r>
              </a:p>
            </p:txBody>
          </p:sp>
        </mc:Fallback>
      </mc:AlternateContent>
      <p:sp>
        <p:nvSpPr>
          <p:cNvPr id="3" name="Rectangle 2">
            <a:extLst>
              <a:ext uri="{FF2B5EF4-FFF2-40B4-BE49-F238E27FC236}">
                <a16:creationId xmlns:a16="http://schemas.microsoft.com/office/drawing/2014/main" id="{44370A17-D5AD-4F19-9942-46FE51EAB172}"/>
              </a:ext>
            </a:extLst>
          </p:cNvPr>
          <p:cNvSpPr/>
          <p:nvPr/>
        </p:nvSpPr>
        <p:spPr>
          <a:xfrm>
            <a:off x="636232" y="0"/>
            <a:ext cx="10969606"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Maximum information for histone modification</a:t>
            </a:r>
          </a:p>
        </p:txBody>
      </p:sp>
      <p:pic>
        <p:nvPicPr>
          <p:cNvPr id="4" name="Picture 3">
            <a:extLst>
              <a:ext uri="{FF2B5EF4-FFF2-40B4-BE49-F238E27FC236}">
                <a16:creationId xmlns:a16="http://schemas.microsoft.com/office/drawing/2014/main" id="{12F3A6B5-0D6D-4320-95A5-F8C90C2C85A0}"/>
              </a:ext>
            </a:extLst>
          </p:cNvPr>
          <p:cNvPicPr>
            <a:picLocks noChangeAspect="1"/>
          </p:cNvPicPr>
          <p:nvPr/>
        </p:nvPicPr>
        <p:blipFill>
          <a:blip r:embed="rId3"/>
          <a:stretch>
            <a:fillRect/>
          </a:stretch>
        </p:blipFill>
        <p:spPr>
          <a:xfrm>
            <a:off x="2848050" y="884864"/>
            <a:ext cx="6265078" cy="1429328"/>
          </a:xfrm>
          <a:prstGeom prst="rect">
            <a:avLst/>
          </a:prstGeom>
        </p:spPr>
      </p:pic>
    </p:spTree>
    <p:extLst>
      <p:ext uri="{BB962C8B-B14F-4D97-AF65-F5344CB8AC3E}">
        <p14:creationId xmlns:p14="http://schemas.microsoft.com/office/powerpoint/2010/main" val="155390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134E28-0CA4-401E-B4CA-0964E253B9E4}"/>
              </a:ext>
            </a:extLst>
          </p:cNvPr>
          <p:cNvSpPr/>
          <p:nvPr/>
        </p:nvSpPr>
        <p:spPr>
          <a:xfrm>
            <a:off x="1854947" y="117603"/>
            <a:ext cx="8073749"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Probability and</a:t>
            </a: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information</a:t>
            </a:r>
          </a:p>
        </p:txBody>
      </p:sp>
      <p:sp>
        <p:nvSpPr>
          <p:cNvPr id="4" name="TextBox 3">
            <a:extLst>
              <a:ext uri="{FF2B5EF4-FFF2-40B4-BE49-F238E27FC236}">
                <a16:creationId xmlns:a16="http://schemas.microsoft.com/office/drawing/2014/main" id="{ED40B748-1E3A-4E1E-9C36-F5A51729F7DB}"/>
              </a:ext>
            </a:extLst>
          </p:cNvPr>
          <p:cNvSpPr txBox="1"/>
          <p:nvPr/>
        </p:nvSpPr>
        <p:spPr>
          <a:xfrm>
            <a:off x="386178" y="1315206"/>
            <a:ext cx="11265762" cy="2308324"/>
          </a:xfrm>
          <a:prstGeom prst="rect">
            <a:avLst/>
          </a:prstGeom>
          <a:noFill/>
        </p:spPr>
        <p:txBody>
          <a:bodyPr wrap="square" rtlCol="0">
            <a:spAutoFit/>
          </a:bodyPr>
          <a:lstStyle/>
          <a:p>
            <a:pPr marL="342900" indent="-342900">
              <a:buFont typeface="Arial" panose="020B0604020202020204" pitchFamily="34" charset="0"/>
              <a:buChar char="•"/>
            </a:pPr>
            <a:r>
              <a:rPr lang="en-IN" sz="2400" dirty="0"/>
              <a:t>Different probabilities of histone modification will give different information.</a:t>
            </a:r>
          </a:p>
          <a:p>
            <a:pPr marL="342900" indent="-342900">
              <a:buFont typeface="Arial" panose="020B0604020202020204" pitchFamily="34" charset="0"/>
              <a:buChar char="•"/>
            </a:pPr>
            <a:r>
              <a:rPr lang="en-IN" sz="2400" dirty="0"/>
              <a:t>Example – H3K4me3 and H3K4ac have the following probabilities of histone modifications at -3, -2 and -1 positions.</a:t>
            </a:r>
          </a:p>
          <a:p>
            <a:pPr marL="342900" indent="-342900">
              <a:buFont typeface="Arial" panose="020B0604020202020204" pitchFamily="34" charset="0"/>
              <a:buChar char="•"/>
            </a:pPr>
            <a:r>
              <a:rPr lang="en-IN" sz="2400" dirty="0"/>
              <a:t>These probabilities affect the occurrences of different microstates constituting modified nucleosomes arranged on the PHO5 promoter, thereby affecting the information.</a:t>
            </a:r>
          </a:p>
        </p:txBody>
      </p:sp>
      <p:graphicFrame>
        <p:nvGraphicFramePr>
          <p:cNvPr id="5" name="Table 5">
            <a:extLst>
              <a:ext uri="{FF2B5EF4-FFF2-40B4-BE49-F238E27FC236}">
                <a16:creationId xmlns:a16="http://schemas.microsoft.com/office/drawing/2014/main" id="{BC34332D-50ED-465B-AA48-994329430947}"/>
              </a:ext>
            </a:extLst>
          </p:cNvPr>
          <p:cNvGraphicFramePr>
            <a:graphicFrameLocks noGrp="1"/>
          </p:cNvGraphicFramePr>
          <p:nvPr>
            <p:extLst>
              <p:ext uri="{D42A27DB-BD31-4B8C-83A1-F6EECF244321}">
                <p14:modId xmlns:p14="http://schemas.microsoft.com/office/powerpoint/2010/main" val="3457753143"/>
              </p:ext>
            </p:extLst>
          </p:nvPr>
        </p:nvGraphicFramePr>
        <p:xfrm>
          <a:off x="948433" y="4012707"/>
          <a:ext cx="9704771" cy="2247620"/>
        </p:xfrm>
        <a:graphic>
          <a:graphicData uri="http://schemas.openxmlformats.org/drawingml/2006/table">
            <a:tbl>
              <a:tblPr firstRow="1" bandRow="1">
                <a:tableStyleId>{5C22544A-7EE6-4342-B048-85BDC9FD1C3A}</a:tableStyleId>
              </a:tblPr>
              <a:tblGrid>
                <a:gridCol w="1843087">
                  <a:extLst>
                    <a:ext uri="{9D8B030D-6E8A-4147-A177-3AD203B41FA5}">
                      <a16:colId xmlns:a16="http://schemas.microsoft.com/office/drawing/2014/main" val="3563124838"/>
                    </a:ext>
                  </a:extLst>
                </a:gridCol>
                <a:gridCol w="2588348">
                  <a:extLst>
                    <a:ext uri="{9D8B030D-6E8A-4147-A177-3AD203B41FA5}">
                      <a16:colId xmlns:a16="http://schemas.microsoft.com/office/drawing/2014/main" val="852248365"/>
                    </a:ext>
                  </a:extLst>
                </a:gridCol>
                <a:gridCol w="2574524">
                  <a:extLst>
                    <a:ext uri="{9D8B030D-6E8A-4147-A177-3AD203B41FA5}">
                      <a16:colId xmlns:a16="http://schemas.microsoft.com/office/drawing/2014/main" val="840636401"/>
                    </a:ext>
                  </a:extLst>
                </a:gridCol>
                <a:gridCol w="2698812">
                  <a:extLst>
                    <a:ext uri="{9D8B030D-6E8A-4147-A177-3AD203B41FA5}">
                      <a16:colId xmlns:a16="http://schemas.microsoft.com/office/drawing/2014/main" val="3196299875"/>
                    </a:ext>
                  </a:extLst>
                </a:gridCol>
              </a:tblGrid>
              <a:tr h="918586">
                <a:tc>
                  <a:txBody>
                    <a:bodyPr/>
                    <a:lstStyle/>
                    <a:p>
                      <a:pPr algn="ctr"/>
                      <a:r>
                        <a:rPr lang="en-IN" sz="2400" dirty="0"/>
                        <a:t>Histone Modification</a:t>
                      </a:r>
                    </a:p>
                  </a:txBody>
                  <a:tcPr/>
                </a:tc>
                <a:tc>
                  <a:txBody>
                    <a:bodyPr/>
                    <a:lstStyle/>
                    <a:p>
                      <a:pPr algn="ctr"/>
                      <a:r>
                        <a:rPr lang="en-IN" sz="2400" dirty="0"/>
                        <a:t>Probability of modification at -3</a:t>
                      </a:r>
                    </a:p>
                  </a:txBody>
                  <a:tcPr/>
                </a:tc>
                <a:tc>
                  <a:txBody>
                    <a:bodyPr/>
                    <a:lstStyle/>
                    <a:p>
                      <a:pPr algn="ctr"/>
                      <a:r>
                        <a:rPr lang="en-IN" sz="2400" dirty="0"/>
                        <a:t>Probability of modification at -2</a:t>
                      </a:r>
                    </a:p>
                  </a:txBody>
                  <a:tcPr/>
                </a:tc>
                <a:tc>
                  <a:txBody>
                    <a:bodyPr/>
                    <a:lstStyle/>
                    <a:p>
                      <a:pPr algn="ctr"/>
                      <a:r>
                        <a:rPr lang="en-IN" sz="2400" dirty="0"/>
                        <a:t>Probability of modification at -1</a:t>
                      </a:r>
                    </a:p>
                  </a:txBody>
                  <a:tcPr/>
                </a:tc>
                <a:extLst>
                  <a:ext uri="{0D108BD9-81ED-4DB2-BD59-A6C34878D82A}">
                    <a16:rowId xmlns:a16="http://schemas.microsoft.com/office/drawing/2014/main" val="2391679560"/>
                  </a:ext>
                </a:extLst>
              </a:tr>
              <a:tr h="664517">
                <a:tc>
                  <a:txBody>
                    <a:bodyPr/>
                    <a:lstStyle/>
                    <a:p>
                      <a:pPr algn="ctr" fontAlgn="b"/>
                      <a:r>
                        <a:rPr lang="en-IN" sz="2400" b="0" i="0" u="none" strike="noStrike" dirty="0">
                          <a:solidFill>
                            <a:srgbClr val="000000"/>
                          </a:solidFill>
                          <a:effectLst/>
                          <a:latin typeface="Calibri" panose="020F0502020204030204" pitchFamily="34" charset="0"/>
                        </a:rPr>
                        <a:t>H3K4me3</a:t>
                      </a:r>
                    </a:p>
                  </a:txBody>
                  <a:tcPr marL="7620" marR="7620" marT="7620" marB="0" anchor="b"/>
                </a:tc>
                <a:tc>
                  <a:txBody>
                    <a:bodyPr/>
                    <a:lstStyle/>
                    <a:p>
                      <a:pPr algn="ctr" fontAlgn="b"/>
                      <a:r>
                        <a:rPr lang="en-IN" sz="2400" b="0" i="0" u="none" strike="noStrike" dirty="0">
                          <a:solidFill>
                            <a:srgbClr val="000000"/>
                          </a:solidFill>
                          <a:effectLst/>
                          <a:latin typeface="Calibri" panose="020F0502020204030204" pitchFamily="34" charset="0"/>
                        </a:rPr>
                        <a:t>0.210735</a:t>
                      </a:r>
                    </a:p>
                  </a:txBody>
                  <a:tcPr marL="7620" marR="7620" marT="7620" marB="0" anchor="b"/>
                </a:tc>
                <a:tc>
                  <a:txBody>
                    <a:bodyPr/>
                    <a:lstStyle/>
                    <a:p>
                      <a:pPr algn="ctr" fontAlgn="b"/>
                      <a:r>
                        <a:rPr lang="en-IN" sz="2400" b="0" i="0" u="none" strike="noStrike" dirty="0">
                          <a:solidFill>
                            <a:srgbClr val="000000"/>
                          </a:solidFill>
                          <a:effectLst/>
                          <a:latin typeface="Calibri" panose="020F0502020204030204" pitchFamily="34" charset="0"/>
                        </a:rPr>
                        <a:t>0.390529</a:t>
                      </a:r>
                    </a:p>
                  </a:txBody>
                  <a:tcPr marL="7620" marR="7620" marT="7620" marB="0" anchor="b"/>
                </a:tc>
                <a:tc>
                  <a:txBody>
                    <a:bodyPr/>
                    <a:lstStyle/>
                    <a:p>
                      <a:pPr algn="ctr" fontAlgn="b"/>
                      <a:r>
                        <a:rPr lang="en-IN" sz="2400" b="0" i="0" u="none" strike="noStrike" dirty="0">
                          <a:solidFill>
                            <a:srgbClr val="000000"/>
                          </a:solidFill>
                          <a:effectLst/>
                          <a:latin typeface="Calibri" panose="020F0502020204030204" pitchFamily="34" charset="0"/>
                        </a:rPr>
                        <a:t>0.398735</a:t>
                      </a:r>
                    </a:p>
                  </a:txBody>
                  <a:tcPr marL="7620" marR="7620" marT="7620" marB="0" anchor="b"/>
                </a:tc>
                <a:extLst>
                  <a:ext uri="{0D108BD9-81ED-4DB2-BD59-A6C34878D82A}">
                    <a16:rowId xmlns:a16="http://schemas.microsoft.com/office/drawing/2014/main" val="1512515143"/>
                  </a:ext>
                </a:extLst>
              </a:tr>
              <a:tr h="664517">
                <a:tc>
                  <a:txBody>
                    <a:bodyPr/>
                    <a:lstStyle/>
                    <a:p>
                      <a:pPr algn="ctr" fontAlgn="b"/>
                      <a:r>
                        <a:rPr lang="en-IN" sz="2400" b="0" i="0" u="none" strike="noStrike">
                          <a:solidFill>
                            <a:srgbClr val="000000"/>
                          </a:solidFill>
                          <a:effectLst/>
                          <a:latin typeface="Calibri" panose="020F0502020204030204" pitchFamily="34" charset="0"/>
                        </a:rPr>
                        <a:t>H3K4ac</a:t>
                      </a:r>
                    </a:p>
                  </a:txBody>
                  <a:tcPr marL="7620" marR="7620" marT="7620" marB="0" anchor="b"/>
                </a:tc>
                <a:tc>
                  <a:txBody>
                    <a:bodyPr/>
                    <a:lstStyle/>
                    <a:p>
                      <a:pPr algn="ctr" fontAlgn="b"/>
                      <a:r>
                        <a:rPr lang="en-IN" sz="2400" b="0" i="0" u="none" strike="noStrike" dirty="0">
                          <a:solidFill>
                            <a:srgbClr val="000000"/>
                          </a:solidFill>
                          <a:effectLst/>
                          <a:latin typeface="Calibri" panose="020F0502020204030204" pitchFamily="34" charset="0"/>
                        </a:rPr>
                        <a:t>0.381561</a:t>
                      </a:r>
                    </a:p>
                  </a:txBody>
                  <a:tcPr marL="7620" marR="7620" marT="7620" marB="0" anchor="b"/>
                </a:tc>
                <a:tc>
                  <a:txBody>
                    <a:bodyPr/>
                    <a:lstStyle/>
                    <a:p>
                      <a:pPr algn="ctr" fontAlgn="b"/>
                      <a:r>
                        <a:rPr lang="en-IN" sz="2400" b="0" i="0" u="none" strike="noStrike" dirty="0">
                          <a:solidFill>
                            <a:srgbClr val="000000"/>
                          </a:solidFill>
                          <a:effectLst/>
                          <a:latin typeface="Calibri" panose="020F0502020204030204" pitchFamily="34" charset="0"/>
                        </a:rPr>
                        <a:t>0.397765</a:t>
                      </a:r>
                    </a:p>
                  </a:txBody>
                  <a:tcPr marL="7620" marR="7620" marT="7620" marB="0" anchor="b"/>
                </a:tc>
                <a:tc>
                  <a:txBody>
                    <a:bodyPr/>
                    <a:lstStyle/>
                    <a:p>
                      <a:pPr algn="ctr" fontAlgn="b"/>
                      <a:r>
                        <a:rPr lang="en-IN" sz="2400" b="0" i="0" u="none" strike="noStrike" dirty="0">
                          <a:solidFill>
                            <a:srgbClr val="000000"/>
                          </a:solidFill>
                          <a:effectLst/>
                          <a:latin typeface="Calibri" panose="020F0502020204030204" pitchFamily="34" charset="0"/>
                        </a:rPr>
                        <a:t>0.220674</a:t>
                      </a:r>
                    </a:p>
                  </a:txBody>
                  <a:tcPr marL="7620" marR="7620" marT="7620" marB="0" anchor="b"/>
                </a:tc>
                <a:extLst>
                  <a:ext uri="{0D108BD9-81ED-4DB2-BD59-A6C34878D82A}">
                    <a16:rowId xmlns:a16="http://schemas.microsoft.com/office/drawing/2014/main" val="764226928"/>
                  </a:ext>
                </a:extLst>
              </a:tr>
            </a:tbl>
          </a:graphicData>
        </a:graphic>
      </p:graphicFrame>
    </p:spTree>
    <p:extLst>
      <p:ext uri="{BB962C8B-B14F-4D97-AF65-F5344CB8AC3E}">
        <p14:creationId xmlns:p14="http://schemas.microsoft.com/office/powerpoint/2010/main" val="336175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905" y="513325"/>
            <a:ext cx="11432128" cy="589199"/>
          </a:xfrm>
        </p:spPr>
        <p:txBody>
          <a:bodyPr>
            <a:normAutofit lnSpcReduction="10000"/>
          </a:bodyPr>
          <a:lstStyle/>
          <a:p>
            <a:r>
              <a:rPr lang="en-US" sz="4000" b="1" dirty="0">
                <a:latin typeface="Times New Roman" panose="02020603050405020304" pitchFamily="18" charset="0"/>
                <a:ea typeface="Times New Roman" panose="02020603050405020304" pitchFamily="18" charset="0"/>
              </a:rPr>
              <a:t>Introduction - Gene, chromatin and its organisation</a:t>
            </a:r>
            <a:endParaRPr lang="ko-KR" altLang="en-US" sz="4000" b="1" dirty="0"/>
          </a:p>
        </p:txBody>
      </p:sp>
      <p:grpSp>
        <p:nvGrpSpPr>
          <p:cNvPr id="8" name="Group 7"/>
          <p:cNvGrpSpPr/>
          <p:nvPr/>
        </p:nvGrpSpPr>
        <p:grpSpPr>
          <a:xfrm>
            <a:off x="3405894" y="1317039"/>
            <a:ext cx="7443261" cy="2747492"/>
            <a:chOff x="244771" y="2435445"/>
            <a:chExt cx="1822681" cy="2060619"/>
          </a:xfrm>
          <a:noFill/>
        </p:grpSpPr>
        <p:sp>
          <p:nvSpPr>
            <p:cNvPr id="9" name="TextBox 8"/>
            <p:cNvSpPr txBox="1"/>
            <p:nvPr/>
          </p:nvSpPr>
          <p:spPr>
            <a:xfrm>
              <a:off x="244771" y="2764821"/>
              <a:ext cx="1752190" cy="1731243"/>
            </a:xfrm>
            <a:prstGeom prst="rect">
              <a:avLst/>
            </a:prstGeom>
            <a:grpFill/>
          </p:spPr>
          <p:txBody>
            <a:bodyPr wrap="square" rtlCol="0">
              <a:spAutoFit/>
            </a:bodyPr>
            <a:lstStyle/>
            <a:p>
              <a:pPr marL="285750" indent="-285750" algn="just">
                <a:buFont typeface="Arial" panose="020B0604020202020204" pitchFamily="34" charset="0"/>
                <a:buChar char="•"/>
              </a:pPr>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Gene expression is regulated at the level of nucleosome organisation and histone modification.</a:t>
              </a:r>
            </a:p>
            <a:p>
              <a:pPr marL="285750" indent="-285750" algn="just">
                <a:buFont typeface="Arial" panose="020B0604020202020204" pitchFamily="34" charset="0"/>
                <a:buChar char="•"/>
              </a:pPr>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Gene is said to be turned on, when DNA is accessible to the transcription machinery and off when nucleosomes occlude the part of DNA important for expression.</a:t>
              </a:r>
            </a:p>
            <a:p>
              <a:pPr marL="285750" indent="-285750" algn="just">
                <a:buFont typeface="Arial" panose="020B0604020202020204" pitchFamily="34" charset="0"/>
                <a:buChar char="•"/>
              </a:pPr>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Histone modifications play a important role in Epigenetics. Modifications of the histone proteins, such as methylation and acetylation determines the extent of their hold over DNA strand, thereby effecting the level of gene expression.</a:t>
              </a:r>
            </a:p>
          </p:txBody>
        </p:sp>
        <p:sp>
          <p:nvSpPr>
            <p:cNvPr id="10" name="TextBox 9"/>
            <p:cNvSpPr txBox="1"/>
            <p:nvPr/>
          </p:nvSpPr>
          <p:spPr>
            <a:xfrm>
              <a:off x="315262" y="2435445"/>
              <a:ext cx="1752190" cy="346249"/>
            </a:xfrm>
            <a:prstGeom prst="rect">
              <a:avLst/>
            </a:prstGeom>
            <a:noFill/>
          </p:spPr>
          <p:txBody>
            <a:bodyPr wrap="square" rtlCol="0">
              <a:spAutoFit/>
            </a:bodyPr>
            <a:lstStyle/>
            <a:p>
              <a:r>
                <a:rPr lang="en-US" altLang="ko-KR" sz="2400" b="1" dirty="0">
                  <a:solidFill>
                    <a:schemeClr val="accent2"/>
                  </a:solidFill>
                  <a:cs typeface="Arial" pitchFamily="34" charset="0"/>
                </a:rPr>
                <a:t>Nucleosome Positioning and Histone Modification</a:t>
              </a:r>
              <a:endParaRPr lang="ko-KR" altLang="en-US" sz="2400" b="1" dirty="0">
                <a:solidFill>
                  <a:schemeClr val="accent2"/>
                </a:solidFill>
                <a:cs typeface="Arial" pitchFamily="34" charset="0"/>
              </a:endParaRPr>
            </a:p>
          </p:txBody>
        </p:sp>
      </p:grpSp>
      <p:sp>
        <p:nvSpPr>
          <p:cNvPr id="11" name="TextBox 10"/>
          <p:cNvSpPr txBox="1"/>
          <p:nvPr/>
        </p:nvSpPr>
        <p:spPr>
          <a:xfrm>
            <a:off x="1302774" y="2085671"/>
            <a:ext cx="945495" cy="830997"/>
          </a:xfrm>
          <a:prstGeom prst="rect">
            <a:avLst/>
          </a:prstGeom>
          <a:noFill/>
        </p:spPr>
        <p:txBody>
          <a:bodyPr wrap="square"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sp>
        <p:nvSpPr>
          <p:cNvPr id="18" name="TextBox 17"/>
          <p:cNvSpPr txBox="1"/>
          <p:nvPr/>
        </p:nvSpPr>
        <p:spPr>
          <a:xfrm>
            <a:off x="839771" y="2301820"/>
            <a:ext cx="945495" cy="830997"/>
          </a:xfrm>
          <a:prstGeom prst="rect">
            <a:avLst/>
          </a:prstGeom>
          <a:noFill/>
        </p:spPr>
        <p:txBody>
          <a:bodyPr wrap="square"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nvGrpSpPr>
          <p:cNvPr id="29" name="Group 28"/>
          <p:cNvGrpSpPr/>
          <p:nvPr/>
        </p:nvGrpSpPr>
        <p:grpSpPr>
          <a:xfrm>
            <a:off x="1224407" y="4414393"/>
            <a:ext cx="6880695" cy="2387048"/>
            <a:chOff x="-1028418" y="2724641"/>
            <a:chExt cx="3393847" cy="253916"/>
          </a:xfrm>
          <a:noFill/>
        </p:grpSpPr>
        <p:sp>
          <p:nvSpPr>
            <p:cNvPr id="30" name="TextBox 29"/>
            <p:cNvSpPr txBox="1"/>
            <p:nvPr/>
          </p:nvSpPr>
          <p:spPr>
            <a:xfrm>
              <a:off x="496119" y="2724641"/>
              <a:ext cx="1752190" cy="253916"/>
            </a:xfrm>
            <a:prstGeom prst="rect">
              <a:avLst/>
            </a:prstGeom>
            <a:grpFill/>
          </p:spPr>
          <p:txBody>
            <a:bodyPr wrap="square" rtlCol="0">
              <a:spAutoFit/>
            </a:bodyPr>
            <a:lstStyle/>
            <a:p>
              <a:endParaRPr lang="en-US" altLang="ko-KR" sz="1600" dirty="0">
                <a:solidFill>
                  <a:schemeClr val="tx1">
                    <a:lumMod val="75000"/>
                    <a:lumOff val="25000"/>
                  </a:schemeClr>
                </a:solidFill>
                <a:cs typeface="Arial" pitchFamily="34" charset="0"/>
              </a:endParaRPr>
            </a:p>
          </p:txBody>
        </p:sp>
        <p:sp>
          <p:nvSpPr>
            <p:cNvPr id="31" name="TextBox 30"/>
            <p:cNvSpPr txBox="1"/>
            <p:nvPr/>
          </p:nvSpPr>
          <p:spPr>
            <a:xfrm>
              <a:off x="-1028418" y="2726972"/>
              <a:ext cx="3393847" cy="49108"/>
            </a:xfrm>
            <a:prstGeom prst="rect">
              <a:avLst/>
            </a:prstGeom>
            <a:noFill/>
          </p:spPr>
          <p:txBody>
            <a:bodyPr wrap="square" rtlCol="0">
              <a:spAutoFit/>
            </a:bodyPr>
            <a:lstStyle/>
            <a:p>
              <a:r>
                <a:rPr lang="en-US" altLang="ko-KR" sz="2400" b="1" dirty="0">
                  <a:solidFill>
                    <a:schemeClr val="accent4"/>
                  </a:solidFill>
                  <a:cs typeface="Arial" pitchFamily="34" charset="0"/>
                </a:rPr>
                <a:t>Information Theory and statistical thermodynamics </a:t>
              </a:r>
              <a:endParaRPr lang="ko-KR" altLang="en-US" sz="2400" b="1" dirty="0">
                <a:solidFill>
                  <a:schemeClr val="accent4"/>
                </a:solidFill>
                <a:cs typeface="Arial" pitchFamily="34" charset="0"/>
              </a:endParaRPr>
            </a:p>
          </p:txBody>
        </p:sp>
      </p:grpSp>
      <p:pic>
        <p:nvPicPr>
          <p:cNvPr id="33" name="Picture 32">
            <a:extLst>
              <a:ext uri="{FF2B5EF4-FFF2-40B4-BE49-F238E27FC236}">
                <a16:creationId xmlns:a16="http://schemas.microsoft.com/office/drawing/2014/main" id="{6C090CCD-9049-403C-992C-A24F7645E76A}"/>
              </a:ext>
            </a:extLst>
          </p:cNvPr>
          <p:cNvPicPr>
            <a:picLocks noChangeAspect="1"/>
          </p:cNvPicPr>
          <p:nvPr/>
        </p:nvPicPr>
        <p:blipFill>
          <a:blip r:embed="rId2"/>
          <a:stretch>
            <a:fillRect/>
          </a:stretch>
        </p:blipFill>
        <p:spPr>
          <a:xfrm>
            <a:off x="713022" y="1317039"/>
            <a:ext cx="2680039" cy="2640208"/>
          </a:xfrm>
          <a:prstGeom prst="rect">
            <a:avLst/>
          </a:prstGeom>
        </p:spPr>
      </p:pic>
      <p:sp>
        <p:nvSpPr>
          <p:cNvPr id="37" name="Oval 21">
            <a:extLst>
              <a:ext uri="{FF2B5EF4-FFF2-40B4-BE49-F238E27FC236}">
                <a16:creationId xmlns:a16="http://schemas.microsoft.com/office/drawing/2014/main" id="{AE9302BC-13C5-4CE6-A163-49A456371AFE}"/>
              </a:ext>
            </a:extLst>
          </p:cNvPr>
          <p:cNvSpPr>
            <a:spLocks noChangeAspect="1"/>
          </p:cNvSpPr>
          <p:nvPr/>
        </p:nvSpPr>
        <p:spPr>
          <a:xfrm rot="19341617">
            <a:off x="9634941" y="4159387"/>
            <a:ext cx="1008627" cy="101705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rgbClr val="FF0000"/>
              </a:solidFill>
            </a:endParaRPr>
          </a:p>
        </p:txBody>
      </p:sp>
      <p:sp>
        <p:nvSpPr>
          <p:cNvPr id="38" name="Oval 21">
            <a:extLst>
              <a:ext uri="{FF2B5EF4-FFF2-40B4-BE49-F238E27FC236}">
                <a16:creationId xmlns:a16="http://schemas.microsoft.com/office/drawing/2014/main" id="{865C35B4-67FB-4E02-B3EE-900000233F43}"/>
              </a:ext>
            </a:extLst>
          </p:cNvPr>
          <p:cNvSpPr>
            <a:spLocks noChangeAspect="1"/>
          </p:cNvSpPr>
          <p:nvPr/>
        </p:nvSpPr>
        <p:spPr>
          <a:xfrm rot="7439674">
            <a:off x="9632894" y="5094380"/>
            <a:ext cx="892033" cy="9653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FF0000"/>
              </a:solidFill>
            </a:endParaRPr>
          </a:p>
        </p:txBody>
      </p:sp>
      <p:sp>
        <p:nvSpPr>
          <p:cNvPr id="39" name="Oval 21">
            <a:extLst>
              <a:ext uri="{FF2B5EF4-FFF2-40B4-BE49-F238E27FC236}">
                <a16:creationId xmlns:a16="http://schemas.microsoft.com/office/drawing/2014/main" id="{22F3CD2C-304A-4D27-BE2C-A31ED056AA80}"/>
              </a:ext>
            </a:extLst>
          </p:cNvPr>
          <p:cNvSpPr>
            <a:spLocks noChangeAspect="1"/>
          </p:cNvSpPr>
          <p:nvPr/>
        </p:nvSpPr>
        <p:spPr>
          <a:xfrm rot="1400458">
            <a:off x="8801372" y="4566129"/>
            <a:ext cx="967448" cy="97552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rgbClr val="FF0000"/>
              </a:solidFill>
            </a:endParaRPr>
          </a:p>
        </p:txBody>
      </p:sp>
      <p:sp>
        <p:nvSpPr>
          <p:cNvPr id="35" name="TextBox 34">
            <a:extLst>
              <a:ext uri="{FF2B5EF4-FFF2-40B4-BE49-F238E27FC236}">
                <a16:creationId xmlns:a16="http://schemas.microsoft.com/office/drawing/2014/main" id="{6DDF0210-780E-447E-8345-E1C3CDC7FFD6}"/>
              </a:ext>
            </a:extLst>
          </p:cNvPr>
          <p:cNvSpPr txBox="1"/>
          <p:nvPr/>
        </p:nvSpPr>
        <p:spPr>
          <a:xfrm>
            <a:off x="944912" y="4850588"/>
            <a:ext cx="7439687" cy="1569660"/>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When nucleosomes are added to the DNA, extra information is added to the system.</a:t>
            </a: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Similarly, when the nucleosomes gets modified, the extra information is added to the system. </a:t>
            </a:r>
          </a:p>
          <a:p>
            <a:pPr marL="285750" indent="-28575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By quantifying this information stored in the system of nucleosome + DNA using information theory and statistical thermodynamics, we can understand how gene expression is controlled by this system</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3940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DCFA52F-4356-4345-A209-97BA146B136B}"/>
              </a:ext>
            </a:extLst>
          </p:cNvPr>
          <p:cNvGraphicFramePr/>
          <p:nvPr>
            <p:extLst>
              <p:ext uri="{D42A27DB-BD31-4B8C-83A1-F6EECF244321}">
                <p14:modId xmlns:p14="http://schemas.microsoft.com/office/powerpoint/2010/main" val="1893476735"/>
              </p:ext>
            </p:extLst>
          </p:nvPr>
        </p:nvGraphicFramePr>
        <p:xfrm>
          <a:off x="4456590" y="1233811"/>
          <a:ext cx="7590409" cy="5624189"/>
        </p:xfrm>
        <a:graphic>
          <a:graphicData uri="http://schemas.openxmlformats.org/drawingml/2006/chart">
            <c:chart xmlns:c="http://schemas.openxmlformats.org/drawingml/2006/chart" xmlns:r="http://schemas.openxmlformats.org/officeDocument/2006/relationships" r:id="rId2"/>
          </a:graphicData>
        </a:graphic>
      </p:graphicFrame>
      <p:sp>
        <p:nvSpPr>
          <p:cNvPr id="3" name="Flowchart: Alternate Process 2">
            <a:extLst>
              <a:ext uri="{FF2B5EF4-FFF2-40B4-BE49-F238E27FC236}">
                <a16:creationId xmlns:a16="http://schemas.microsoft.com/office/drawing/2014/main" id="{6746470E-1C2F-45A9-8F01-AEEAE7EAE35C}"/>
              </a:ext>
            </a:extLst>
          </p:cNvPr>
          <p:cNvSpPr/>
          <p:nvPr/>
        </p:nvSpPr>
        <p:spPr>
          <a:xfrm>
            <a:off x="62144" y="2354528"/>
            <a:ext cx="4154749" cy="297627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93B98FD-3939-4827-8003-01B4E442C2B8}"/>
              </a:ext>
            </a:extLst>
          </p:cNvPr>
          <p:cNvSpPr txBox="1"/>
          <p:nvPr/>
        </p:nvSpPr>
        <p:spPr>
          <a:xfrm>
            <a:off x="62144" y="2468480"/>
            <a:ext cx="4154749" cy="2862322"/>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ea typeface="Times New Roman" panose="02020603050405020304" pitchFamily="18" charset="0"/>
              </a:rPr>
              <a:t>Maximum information = 3 bits</a:t>
            </a:r>
          </a:p>
          <a:p>
            <a:pPr marL="285750" indent="-285750" algn="just">
              <a:buFont typeface="Arial" panose="020B0604020202020204" pitchFamily="34" charset="0"/>
              <a:buChar char="•"/>
            </a:pPr>
            <a:r>
              <a:rPr lang="en-US" sz="2000" dirty="0">
                <a:effectLst/>
                <a:ea typeface="Times New Roman" panose="02020603050405020304" pitchFamily="18" charset="0"/>
              </a:rPr>
              <a:t>Inform</a:t>
            </a:r>
            <a:r>
              <a:rPr lang="en-US" sz="2000" dirty="0">
                <a:ea typeface="Times New Roman" panose="02020603050405020304" pitchFamily="18" charset="0"/>
              </a:rPr>
              <a:t>ation range = 2.23 to 2.37 bits</a:t>
            </a:r>
            <a:endParaRPr lang="en-US" sz="2000" dirty="0">
              <a:effectLst/>
              <a:ea typeface="Times New Roman" panose="02020603050405020304" pitchFamily="18" charset="0"/>
            </a:endParaRPr>
          </a:p>
          <a:p>
            <a:pPr marL="285750" indent="-285750" algn="just">
              <a:buFont typeface="Arial" panose="020B0604020202020204" pitchFamily="34" charset="0"/>
              <a:buChar char="•"/>
            </a:pPr>
            <a:r>
              <a:rPr lang="en-US" sz="2000" dirty="0">
                <a:effectLst/>
                <a:ea typeface="Times New Roman" panose="02020603050405020304" pitchFamily="18" charset="0"/>
              </a:rPr>
              <a:t>More information means more uncertainty of finding modified nucleosomes on PHO5 promoter, implying that epigenetic modifications are transient in nature. </a:t>
            </a:r>
          </a:p>
        </p:txBody>
      </p:sp>
      <p:sp>
        <p:nvSpPr>
          <p:cNvPr id="5" name="Rectangle 4">
            <a:extLst>
              <a:ext uri="{FF2B5EF4-FFF2-40B4-BE49-F238E27FC236}">
                <a16:creationId xmlns:a16="http://schemas.microsoft.com/office/drawing/2014/main" id="{7E996D7D-9197-4D6C-93B7-255F4F9303EB}"/>
              </a:ext>
            </a:extLst>
          </p:cNvPr>
          <p:cNvSpPr/>
          <p:nvPr/>
        </p:nvSpPr>
        <p:spPr>
          <a:xfrm>
            <a:off x="1894714" y="0"/>
            <a:ext cx="8128251" cy="1323439"/>
          </a:xfrm>
          <a:prstGeom prst="rect">
            <a:avLst/>
          </a:prstGeom>
          <a:noFill/>
        </p:spPr>
        <p:txBody>
          <a:bodyPr wrap="none" lIns="91440" tIns="45720" rIns="91440" bIns="45720">
            <a:spAutoFit/>
          </a:bodyPr>
          <a:lstStyle/>
          <a:p>
            <a:pPr algn="ctr"/>
            <a:r>
              <a:rPr lang="en-US" sz="4000" b="1" cap="none" spc="0" dirty="0">
                <a:ln w="22225">
                  <a:solidFill>
                    <a:schemeClr val="accent2"/>
                  </a:solidFill>
                  <a:prstDash val="solid"/>
                </a:ln>
                <a:solidFill>
                  <a:schemeClr val="accent2">
                    <a:lumMod val="40000"/>
                    <a:lumOff val="60000"/>
                  </a:schemeClr>
                </a:solidFill>
                <a:effectLst/>
              </a:rPr>
              <a:t>Information for different nucleosome</a:t>
            </a:r>
          </a:p>
          <a:p>
            <a:pPr algn="ctr"/>
            <a:r>
              <a:rPr lang="en-US" sz="4000" b="1" cap="none" spc="0" dirty="0">
                <a:ln w="22225">
                  <a:solidFill>
                    <a:schemeClr val="accent2"/>
                  </a:solidFill>
                  <a:prstDash val="solid"/>
                </a:ln>
                <a:solidFill>
                  <a:schemeClr val="accent2">
                    <a:lumMod val="40000"/>
                    <a:lumOff val="60000"/>
                  </a:schemeClr>
                </a:solidFill>
                <a:effectLst/>
              </a:rPr>
              <a:t> modifications of PHO5 promoter</a:t>
            </a:r>
          </a:p>
        </p:txBody>
      </p:sp>
    </p:spTree>
    <p:extLst>
      <p:ext uri="{BB962C8B-B14F-4D97-AF65-F5344CB8AC3E}">
        <p14:creationId xmlns:p14="http://schemas.microsoft.com/office/powerpoint/2010/main" val="1202954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D9C4AE-8ADC-41C7-A768-15DD1E8F00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9080" y="1232623"/>
            <a:ext cx="5604520" cy="3996862"/>
          </a:xfrm>
          <a:prstGeom prst="rect">
            <a:avLst/>
          </a:prstGeom>
          <a:noFill/>
          <a:ln>
            <a:noFill/>
          </a:ln>
        </p:spPr>
      </p:pic>
      <p:pic>
        <p:nvPicPr>
          <p:cNvPr id="4" name="Picture 3">
            <a:extLst>
              <a:ext uri="{FF2B5EF4-FFF2-40B4-BE49-F238E27FC236}">
                <a16:creationId xmlns:a16="http://schemas.microsoft.com/office/drawing/2014/main" id="{1F08C25B-5DB9-44A9-9747-1A3C699198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13863" y="1316656"/>
            <a:ext cx="5037456" cy="3575382"/>
          </a:xfrm>
          <a:prstGeom prst="rect">
            <a:avLst/>
          </a:prstGeom>
          <a:noFill/>
          <a:ln>
            <a:noFill/>
          </a:ln>
        </p:spPr>
      </p:pic>
      <p:cxnSp>
        <p:nvCxnSpPr>
          <p:cNvPr id="5" name="Straight Connector 4">
            <a:extLst>
              <a:ext uri="{FF2B5EF4-FFF2-40B4-BE49-F238E27FC236}">
                <a16:creationId xmlns:a16="http://schemas.microsoft.com/office/drawing/2014/main" id="{6918ED82-BDD6-45BE-84CF-2C4476E2A009}"/>
              </a:ext>
            </a:extLst>
          </p:cNvPr>
          <p:cNvCxnSpPr>
            <a:cxnSpLocks/>
          </p:cNvCxnSpPr>
          <p:nvPr/>
        </p:nvCxnSpPr>
        <p:spPr>
          <a:xfrm>
            <a:off x="7172625" y="1549643"/>
            <a:ext cx="561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594A4A-4761-4C71-BBFE-1EABD2F740CC}"/>
              </a:ext>
            </a:extLst>
          </p:cNvPr>
          <p:cNvCxnSpPr>
            <a:cxnSpLocks/>
          </p:cNvCxnSpPr>
          <p:nvPr/>
        </p:nvCxnSpPr>
        <p:spPr>
          <a:xfrm>
            <a:off x="7734581" y="1549643"/>
            <a:ext cx="0" cy="2839477"/>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AE233A-F412-4DAC-BA0F-B0DB919BCEEA}"/>
              </a:ext>
            </a:extLst>
          </p:cNvPr>
          <p:cNvSpPr txBox="1"/>
          <p:nvPr/>
        </p:nvSpPr>
        <p:spPr>
          <a:xfrm>
            <a:off x="122467" y="5765378"/>
            <a:ext cx="11753975" cy="861774"/>
          </a:xfrm>
          <a:prstGeom prst="rect">
            <a:avLst/>
          </a:prstGeom>
          <a:noFill/>
        </p:spPr>
        <p:txBody>
          <a:bodyPr wrap="square">
            <a:spAutoFit/>
          </a:bodyPr>
          <a:lstStyle/>
          <a:p>
            <a:pPr lvl="0" algn="ctr"/>
            <a:endParaRPr lang="en-US" sz="1400" dirty="0">
              <a:effectLst/>
              <a:latin typeface="Times New Roman" panose="02020603050405020304" pitchFamily="18" charset="0"/>
              <a:ea typeface="Times New Roman" panose="02020603050405020304" pitchFamily="18" charset="0"/>
            </a:endParaRPr>
          </a:p>
          <a:p>
            <a:pPr lvl="0" algn="ctr"/>
            <a:r>
              <a:rPr lang="en-US" dirty="0">
                <a:effectLst/>
                <a:latin typeface="Times New Roman" panose="02020603050405020304" pitchFamily="18" charset="0"/>
                <a:ea typeface="Times New Roman" panose="02020603050405020304" pitchFamily="18" charset="0"/>
              </a:rPr>
              <a:t>When Kon/Koff = 1, the information is approximately 2.7 bits (lies in range of 2.4 to 2.8), which means that information is high, implying higher probability of occurrence of intermediate microstates.</a:t>
            </a:r>
            <a:endParaRPr lang="en-IN" dirty="0">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2D56A2EC-1330-4A71-97E4-61FAC11D9E11}"/>
              </a:ext>
            </a:extLst>
          </p:cNvPr>
          <p:cNvSpPr txBox="1"/>
          <p:nvPr/>
        </p:nvSpPr>
        <p:spPr>
          <a:xfrm>
            <a:off x="961997" y="31786"/>
            <a:ext cx="10112407" cy="1077218"/>
          </a:xfrm>
          <a:prstGeom prst="rect">
            <a:avLst/>
          </a:prstGeom>
          <a:noFill/>
        </p:spPr>
        <p:txBody>
          <a:bodyPr wrap="square">
            <a:spAutoFit/>
          </a:bodyPr>
          <a:lstStyle/>
          <a:p>
            <a:pPr lvl="0" algn="ctr">
              <a:spcBef>
                <a:spcPts val="200"/>
              </a:spcBef>
            </a:pPr>
            <a:r>
              <a:rPr lang="en-US"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Modification information with change in association and dissociation rate of the nucle</a:t>
            </a:r>
            <a:r>
              <a:rPr lang="en-US" sz="32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osome</a:t>
            </a:r>
            <a:r>
              <a:rPr lang="en-US"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modification.</a:t>
            </a:r>
            <a:endParaRPr lang="en-IN"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174DF84-5703-46B3-86B4-7532A8EBA21D}"/>
              </a:ext>
            </a:extLst>
          </p:cNvPr>
          <p:cNvSpPr txBox="1"/>
          <p:nvPr/>
        </p:nvSpPr>
        <p:spPr>
          <a:xfrm>
            <a:off x="512834" y="5229485"/>
            <a:ext cx="5327134" cy="461665"/>
          </a:xfrm>
          <a:prstGeom prst="rect">
            <a:avLst/>
          </a:prstGeom>
          <a:noFill/>
        </p:spPr>
        <p:txBody>
          <a:bodyPr wrap="square">
            <a:spAutoFit/>
          </a:bodyPr>
          <a:lstStyle/>
          <a:p>
            <a:pPr algn="ctr">
              <a:spcAft>
                <a:spcPts val="1000"/>
              </a:spcAft>
            </a:pPr>
            <a:r>
              <a:rPr lang="en-US" sz="1200" b="1" i="1" dirty="0">
                <a:effectLst/>
                <a:latin typeface="Times New Roman" panose="02020603050405020304" pitchFamily="18" charset="0"/>
                <a:ea typeface="Times New Roman" panose="02020603050405020304" pitchFamily="18" charset="0"/>
                <a:cs typeface="Times New Roman" panose="02020603050405020304" pitchFamily="18" charset="0"/>
              </a:rPr>
              <a:t>Figure - Heat map for value of information varying with different values of association and disassociation rate of nucleos</a:t>
            </a:r>
            <a:r>
              <a:rPr lang="en-US" sz="1200" b="1" i="1" dirty="0">
                <a:latin typeface="Times New Roman" panose="02020603050405020304" pitchFamily="18" charset="0"/>
                <a:ea typeface="Times New Roman" panose="02020603050405020304" pitchFamily="18" charset="0"/>
                <a:cs typeface="Times New Roman" panose="02020603050405020304" pitchFamily="18" charset="0"/>
              </a:rPr>
              <a:t>ome</a:t>
            </a:r>
            <a:r>
              <a:rPr lang="en-US" sz="1200" b="1" i="1" dirty="0">
                <a:effectLst/>
                <a:latin typeface="Times New Roman" panose="02020603050405020304" pitchFamily="18" charset="0"/>
                <a:ea typeface="Times New Roman" panose="02020603050405020304" pitchFamily="18" charset="0"/>
                <a:cs typeface="Times New Roman" panose="02020603050405020304" pitchFamily="18" charset="0"/>
              </a:rPr>
              <a:t> modification</a:t>
            </a:r>
            <a:endParaRPr lang="en-IN" sz="1200" b="1" i="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B3091164-44D2-448A-99C1-76F838E0FF16}"/>
              </a:ext>
            </a:extLst>
          </p:cNvPr>
          <p:cNvSpPr txBox="1"/>
          <p:nvPr/>
        </p:nvSpPr>
        <p:spPr>
          <a:xfrm>
            <a:off x="6096000" y="5180094"/>
            <a:ext cx="5873496" cy="461665"/>
          </a:xfrm>
          <a:prstGeom prst="rect">
            <a:avLst/>
          </a:prstGeom>
          <a:noFill/>
        </p:spPr>
        <p:txBody>
          <a:bodyPr wrap="square">
            <a:spAutoFit/>
          </a:bodyPr>
          <a:lstStyle/>
          <a:p>
            <a:pPr algn="ctr">
              <a:spcAft>
                <a:spcPts val="1000"/>
              </a:spcAft>
            </a:pPr>
            <a:r>
              <a:rPr lang="en-US" sz="1200" b="1" i="1" dirty="0">
                <a:effectLst/>
                <a:latin typeface="Times New Roman" panose="02020603050405020304" pitchFamily="18" charset="0"/>
                <a:ea typeface="Times New Roman" panose="02020603050405020304" pitchFamily="18" charset="0"/>
              </a:rPr>
              <a:t>Figure - Plot of Information value (in bits) as a function of Koff/Kon, ratio of dissociation and association rate of nucleosome modification.</a:t>
            </a:r>
            <a:endParaRPr lang="en-IN" sz="1200" b="1" i="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9077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DD9CB-C24B-46B8-AF76-F32EE04914F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8110" y="1052511"/>
            <a:ext cx="5590016" cy="4311351"/>
          </a:xfrm>
          <a:prstGeom prst="rect">
            <a:avLst/>
          </a:prstGeom>
          <a:noFill/>
          <a:ln>
            <a:noFill/>
          </a:ln>
        </p:spPr>
      </p:pic>
      <p:sp>
        <p:nvSpPr>
          <p:cNvPr id="6" name="TextBox 5">
            <a:extLst>
              <a:ext uri="{FF2B5EF4-FFF2-40B4-BE49-F238E27FC236}">
                <a16:creationId xmlns:a16="http://schemas.microsoft.com/office/drawing/2014/main" id="{01EC4F19-8739-4B70-A86B-719B831B1AB5}"/>
              </a:ext>
            </a:extLst>
          </p:cNvPr>
          <p:cNvSpPr txBox="1"/>
          <p:nvPr/>
        </p:nvSpPr>
        <p:spPr>
          <a:xfrm>
            <a:off x="328106" y="6190132"/>
            <a:ext cx="11530934" cy="646331"/>
          </a:xfrm>
          <a:prstGeom prst="rect">
            <a:avLst/>
          </a:prstGeom>
          <a:noFill/>
        </p:spPr>
        <p:txBody>
          <a:bodyPr wrap="square">
            <a:spAutoFit/>
          </a:bodyPr>
          <a:lstStyle/>
          <a:p>
            <a:pPr lvl="0" algn="ctr"/>
            <a:r>
              <a:rPr lang="en-US" dirty="0">
                <a:latin typeface="Times New Roman" panose="02020603050405020304" pitchFamily="18" charset="0"/>
                <a:ea typeface="Times New Roman" panose="02020603050405020304" pitchFamily="18" charset="0"/>
              </a:rPr>
              <a:t>When </a:t>
            </a:r>
            <a:r>
              <a:rPr lang="en-US" dirty="0">
                <a:effectLst/>
                <a:latin typeface="Times New Roman" panose="02020603050405020304" pitchFamily="18" charset="0"/>
                <a:ea typeface="Times New Roman" panose="02020603050405020304" pitchFamily="18" charset="0"/>
              </a:rPr>
              <a:t>Kon/Koff = 1, the average rate of modification is 0.5, because the rate of association of nucleosome modification is equal to rate of dissociation of nucleosome modification. </a:t>
            </a:r>
            <a:endParaRPr lang="en-IN"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1B564B29-28FD-4DCE-86F9-1F754771F91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67027" y="1411609"/>
            <a:ext cx="5390965" cy="3553079"/>
          </a:xfrm>
          <a:prstGeom prst="rect">
            <a:avLst/>
          </a:prstGeom>
          <a:noFill/>
          <a:ln>
            <a:noFill/>
          </a:ln>
        </p:spPr>
      </p:pic>
      <p:sp>
        <p:nvSpPr>
          <p:cNvPr id="8" name="TextBox 7">
            <a:extLst>
              <a:ext uri="{FF2B5EF4-FFF2-40B4-BE49-F238E27FC236}">
                <a16:creationId xmlns:a16="http://schemas.microsoft.com/office/drawing/2014/main" id="{DDA37670-BCE4-4A61-B988-39AF9B04F50F}"/>
              </a:ext>
            </a:extLst>
          </p:cNvPr>
          <p:cNvSpPr txBox="1"/>
          <p:nvPr/>
        </p:nvSpPr>
        <p:spPr>
          <a:xfrm>
            <a:off x="943252" y="-44745"/>
            <a:ext cx="10112407" cy="1077218"/>
          </a:xfrm>
          <a:prstGeom prst="rect">
            <a:avLst/>
          </a:prstGeom>
          <a:noFill/>
        </p:spPr>
        <p:txBody>
          <a:bodyPr wrap="square">
            <a:spAutoFit/>
          </a:bodyPr>
          <a:lstStyle/>
          <a:p>
            <a:pPr lvl="0" algn="ctr">
              <a:spcBef>
                <a:spcPts val="200"/>
              </a:spcBef>
            </a:pPr>
            <a:r>
              <a:rPr lang="en-US" sz="32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Average modification rate</a:t>
            </a:r>
            <a:r>
              <a:rPr lang="en-US"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with change in association and dissociation rate of the nucleosome modification.</a:t>
            </a:r>
            <a:endParaRPr lang="en-IN"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3C62C16-E50B-4AFB-BF93-4E86800D0ECA}"/>
              </a:ext>
            </a:extLst>
          </p:cNvPr>
          <p:cNvSpPr txBox="1"/>
          <p:nvPr/>
        </p:nvSpPr>
        <p:spPr>
          <a:xfrm>
            <a:off x="286782" y="5343824"/>
            <a:ext cx="5712672" cy="461665"/>
          </a:xfrm>
          <a:prstGeom prst="rect">
            <a:avLst/>
          </a:prstGeom>
          <a:noFill/>
        </p:spPr>
        <p:txBody>
          <a:bodyPr wrap="square">
            <a:spAutoFit/>
          </a:bodyPr>
          <a:lstStyle/>
          <a:p>
            <a:pPr algn="ctr"/>
            <a:r>
              <a:rPr lang="en-US" sz="1200" b="1" i="1" dirty="0">
                <a:effectLst/>
                <a:latin typeface="Times New Roman" panose="02020603050405020304" pitchFamily="18" charset="0"/>
                <a:ea typeface="Times New Roman" panose="02020603050405020304" pitchFamily="18" charset="0"/>
              </a:rPr>
              <a:t>Figure - Heat Map for average rate of modification for range of association and dissociation rate (0.1 to 0.9 modifications/sec) of nucleosome modification</a:t>
            </a:r>
            <a:endParaRPr lang="en-IN" sz="1200" b="1" i="1" dirty="0"/>
          </a:p>
        </p:txBody>
      </p:sp>
      <p:cxnSp>
        <p:nvCxnSpPr>
          <p:cNvPr id="11" name="Straight Connector 10">
            <a:extLst>
              <a:ext uri="{FF2B5EF4-FFF2-40B4-BE49-F238E27FC236}">
                <a16:creationId xmlns:a16="http://schemas.microsoft.com/office/drawing/2014/main" id="{2B07F7B4-4B7A-4075-8C4D-E8A36CE39DC5}"/>
              </a:ext>
            </a:extLst>
          </p:cNvPr>
          <p:cNvCxnSpPr>
            <a:cxnSpLocks/>
          </p:cNvCxnSpPr>
          <p:nvPr/>
        </p:nvCxnSpPr>
        <p:spPr>
          <a:xfrm>
            <a:off x="6929376" y="2990088"/>
            <a:ext cx="234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135922-433C-4BA0-8B5B-ADCFFADB0FEA}"/>
              </a:ext>
            </a:extLst>
          </p:cNvPr>
          <p:cNvCxnSpPr>
            <a:cxnSpLocks/>
          </p:cNvCxnSpPr>
          <p:nvPr/>
        </p:nvCxnSpPr>
        <p:spPr>
          <a:xfrm>
            <a:off x="9276366" y="2990088"/>
            <a:ext cx="0" cy="1444305"/>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629BE03-7ABC-4D94-9391-48B7C013BE89}"/>
              </a:ext>
            </a:extLst>
          </p:cNvPr>
          <p:cNvSpPr txBox="1"/>
          <p:nvPr/>
        </p:nvSpPr>
        <p:spPr>
          <a:xfrm>
            <a:off x="5999454" y="5343824"/>
            <a:ext cx="5733017" cy="461665"/>
          </a:xfrm>
          <a:prstGeom prst="rect">
            <a:avLst/>
          </a:prstGeom>
          <a:noFill/>
        </p:spPr>
        <p:txBody>
          <a:bodyPr wrap="square">
            <a:spAutoFit/>
          </a:bodyPr>
          <a:lstStyle/>
          <a:p>
            <a:pPr algn="ctr">
              <a:spcAft>
                <a:spcPts val="1000"/>
              </a:spcAft>
            </a:pPr>
            <a:r>
              <a:rPr lang="en-US" sz="1200" b="1" i="1" dirty="0">
                <a:effectLst/>
                <a:latin typeface="Times New Roman" panose="02020603050405020304" pitchFamily="18" charset="0"/>
                <a:ea typeface="Times New Roman" panose="02020603050405020304" pitchFamily="18" charset="0"/>
              </a:rPr>
              <a:t>Figure - Reciprocal plot of average value of modification vs Kon/Koff (ratio of association and dissociation rate of nucleosome modification)</a:t>
            </a:r>
            <a:endParaRPr lang="en-IN" sz="1200" b="1" i="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51141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DA4195-B164-4925-9A7F-7D18DD30E9F6}"/>
              </a:ext>
            </a:extLst>
          </p:cNvPr>
          <p:cNvSpPr/>
          <p:nvPr/>
        </p:nvSpPr>
        <p:spPr>
          <a:xfrm>
            <a:off x="718629" y="139373"/>
            <a:ext cx="286347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Summary</a:t>
            </a:r>
          </a:p>
        </p:txBody>
      </p:sp>
      <p:sp>
        <p:nvSpPr>
          <p:cNvPr id="13" name="TextBox 12">
            <a:extLst>
              <a:ext uri="{FF2B5EF4-FFF2-40B4-BE49-F238E27FC236}">
                <a16:creationId xmlns:a16="http://schemas.microsoft.com/office/drawing/2014/main" id="{7FCC2A72-B7AF-45EF-BB93-10BCF2968157}"/>
              </a:ext>
            </a:extLst>
          </p:cNvPr>
          <p:cNvSpPr txBox="1"/>
          <p:nvPr/>
        </p:nvSpPr>
        <p:spPr>
          <a:xfrm>
            <a:off x="872782" y="1674674"/>
            <a:ext cx="5776106" cy="1754326"/>
          </a:xfrm>
          <a:prstGeom prst="rect">
            <a:avLst/>
          </a:prstGeom>
          <a:noFill/>
        </p:spPr>
        <p:txBody>
          <a:bodyPr wrap="square" rtlCol="0">
            <a:spAutoFit/>
          </a:bodyPr>
          <a:lstStyle/>
          <a:p>
            <a:pPr marR="0" lvl="0" algn="r"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extra information which is added</a:t>
            </a:r>
          </a:p>
          <a:p>
            <a:pPr marR="0" lvl="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to the PHO5 promoter, at nucleosome </a:t>
            </a:r>
            <a:r>
              <a:rPr lang="en-US" altLang="en-US" dirty="0">
                <a:latin typeface="Times New Roman" panose="02020603050405020304" pitchFamily="18" charset="0"/>
                <a:ea typeface="Times New Roman" panose="02020603050405020304" pitchFamily="18" charset="0"/>
                <a:cs typeface="Times New Roman" panose="02020603050405020304" pitchFamily="18" charset="0"/>
              </a:rPr>
              <a:t>positioning</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nucleosome modification level</a:t>
            </a:r>
            <a:r>
              <a:rPr lang="en-US" altLang="en-US" dirty="0">
                <a:latin typeface="Times New Roman" panose="02020603050405020304" pitchFamily="18" charset="0"/>
                <a:ea typeface="Times New Roman" panose="02020603050405020304" pitchFamily="18" charset="0"/>
                <a:cs typeface="Times New Roman" panose="02020603050405020304" pitchFamily="18" charset="0"/>
              </a:rPr>
              <a:t> u</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sing assembly and disassembly rates from brown et al. and kinetic monte carlo simulations for calculating the information at nucleosome level for PHO5 promoter model</a:t>
            </a:r>
            <a:r>
              <a:rPr lang="en-US" alt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p>
        </p:txBody>
      </p:sp>
      <p:sp>
        <p:nvSpPr>
          <p:cNvPr id="14" name="TextBox 13">
            <a:extLst>
              <a:ext uri="{FF2B5EF4-FFF2-40B4-BE49-F238E27FC236}">
                <a16:creationId xmlns:a16="http://schemas.microsoft.com/office/drawing/2014/main" id="{EE90E919-F948-4A3B-9A89-51AFDFA8DC91}"/>
              </a:ext>
            </a:extLst>
          </p:cNvPr>
          <p:cNvSpPr txBox="1"/>
          <p:nvPr/>
        </p:nvSpPr>
        <p:spPr>
          <a:xfrm>
            <a:off x="6916720" y="3790852"/>
            <a:ext cx="4976014" cy="2031325"/>
          </a:xfrm>
          <a:prstGeom prst="rect">
            <a:avLst/>
          </a:prstGeom>
          <a:noFill/>
        </p:spPr>
        <p:txBody>
          <a:bodyPr wrap="square" rtlCol="0">
            <a:spAutoFit/>
          </a:bodyPr>
          <a:lstStyle/>
          <a:p>
            <a:pPr algn="just"/>
            <a:r>
              <a:rPr kumimoji="0" lang="en-US" altLang="en-US"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On calculating the nucleosome modification information for 25 different modifications, we  found that </a:t>
            </a:r>
            <a:r>
              <a:rPr kumimoji="0" lang="en-US" altLang="en-US"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h3k37me has highest information whereas h3k4me3 has least information. The information values for all the modifications lies in range of 2.23 to 2.37 bits. </a:t>
            </a:r>
          </a:p>
          <a:p>
            <a:endParaRPr lang="en-IN" dirty="0"/>
          </a:p>
        </p:txBody>
      </p:sp>
      <p:sp>
        <p:nvSpPr>
          <p:cNvPr id="15" name="TextBox 14">
            <a:extLst>
              <a:ext uri="{FF2B5EF4-FFF2-40B4-BE49-F238E27FC236}">
                <a16:creationId xmlns:a16="http://schemas.microsoft.com/office/drawing/2014/main" id="{76AD552A-F811-425C-820C-EDD7D736286D}"/>
              </a:ext>
            </a:extLst>
          </p:cNvPr>
          <p:cNvSpPr txBox="1"/>
          <p:nvPr/>
        </p:nvSpPr>
        <p:spPr>
          <a:xfrm>
            <a:off x="882658" y="4310586"/>
            <a:ext cx="5823554" cy="1384995"/>
          </a:xfrm>
          <a:prstGeom prst="rect">
            <a:avLst/>
          </a:prstGeom>
          <a:noFill/>
        </p:spPr>
        <p:txBody>
          <a:bodyPr wrap="square" rtlCol="0">
            <a:spAutoFit/>
          </a:bodyPr>
          <a:lstStyle/>
          <a:p>
            <a:pPr algn="just"/>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Kon = 0.5, Koff was found to be in two range of </a:t>
            </a: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[0.17-0.2] and [0.98-1.17]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nucleosomes/ sec. Also, </a:t>
            </a: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information was found to be 2.7 bits when</a:t>
            </a:r>
          </a:p>
          <a:p>
            <a:pPr algn="just"/>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Kon = Koff.</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endParaRPr lang="en-IN" sz="1200" dirty="0"/>
          </a:p>
        </p:txBody>
      </p:sp>
      <p:sp>
        <p:nvSpPr>
          <p:cNvPr id="16" name="Flowchart: Punched Tape 15">
            <a:extLst>
              <a:ext uri="{FF2B5EF4-FFF2-40B4-BE49-F238E27FC236}">
                <a16:creationId xmlns:a16="http://schemas.microsoft.com/office/drawing/2014/main" id="{D341BB1A-33F4-4865-BBCE-F52F6F5D415A}"/>
              </a:ext>
            </a:extLst>
          </p:cNvPr>
          <p:cNvSpPr/>
          <p:nvPr/>
        </p:nvSpPr>
        <p:spPr>
          <a:xfrm>
            <a:off x="815459" y="1311189"/>
            <a:ext cx="5890753" cy="2338079"/>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Punched Tape 16">
            <a:extLst>
              <a:ext uri="{FF2B5EF4-FFF2-40B4-BE49-F238E27FC236}">
                <a16:creationId xmlns:a16="http://schemas.microsoft.com/office/drawing/2014/main" id="{D4902723-C719-4A87-BFD6-F00FF771F845}"/>
              </a:ext>
            </a:extLst>
          </p:cNvPr>
          <p:cNvSpPr/>
          <p:nvPr/>
        </p:nvSpPr>
        <p:spPr>
          <a:xfrm>
            <a:off x="6916720" y="3146186"/>
            <a:ext cx="4976014" cy="2675991"/>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Punched Tape 17">
            <a:extLst>
              <a:ext uri="{FF2B5EF4-FFF2-40B4-BE49-F238E27FC236}">
                <a16:creationId xmlns:a16="http://schemas.microsoft.com/office/drawing/2014/main" id="{987AD0A0-A5F7-4168-9406-9E575A4EF3C2}"/>
              </a:ext>
            </a:extLst>
          </p:cNvPr>
          <p:cNvSpPr/>
          <p:nvPr/>
        </p:nvSpPr>
        <p:spPr>
          <a:xfrm>
            <a:off x="815458" y="3986577"/>
            <a:ext cx="5890753" cy="1649057"/>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lowchart: Punched Tape 18">
            <a:extLst>
              <a:ext uri="{FF2B5EF4-FFF2-40B4-BE49-F238E27FC236}">
                <a16:creationId xmlns:a16="http://schemas.microsoft.com/office/drawing/2014/main" id="{C03E32C8-F932-46ED-90C0-0567CF06FA55}"/>
              </a:ext>
            </a:extLst>
          </p:cNvPr>
          <p:cNvSpPr/>
          <p:nvPr/>
        </p:nvSpPr>
        <p:spPr>
          <a:xfrm>
            <a:off x="6916720" y="835498"/>
            <a:ext cx="4976014" cy="1678352"/>
          </a:xfrm>
          <a:prstGeom prst="flowChartPunched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2E4FF43-1C52-4C0B-AFD7-08EF45D8BEFE}"/>
              </a:ext>
            </a:extLst>
          </p:cNvPr>
          <p:cNvSpPr txBox="1"/>
          <p:nvPr/>
        </p:nvSpPr>
        <p:spPr>
          <a:xfrm>
            <a:off x="6974042" y="1144371"/>
            <a:ext cx="4918692" cy="1200329"/>
          </a:xfrm>
          <a:prstGeom prst="rect">
            <a:avLst/>
          </a:prstGeom>
          <a:noFill/>
        </p:spPr>
        <p:txBody>
          <a:bodyPr wrap="square" rtlCol="0">
            <a:spAutoFit/>
          </a:bodyPr>
          <a:lstStyle/>
          <a:p>
            <a:pPr algn="just"/>
            <a:r>
              <a:rPr lang="en-IN" dirty="0"/>
              <a:t>PHO5 promoter gene has only 3 nucleosomes because </a:t>
            </a:r>
            <a:r>
              <a:rPr lang="en-IN" b="1" dirty="0"/>
              <a:t>with addition of 3 nucleosomes, the extra information added to PHO5 promoter will be maximum.</a:t>
            </a:r>
          </a:p>
        </p:txBody>
      </p:sp>
    </p:spTree>
    <p:extLst>
      <p:ext uri="{BB962C8B-B14F-4D97-AF65-F5344CB8AC3E}">
        <p14:creationId xmlns:p14="http://schemas.microsoft.com/office/powerpoint/2010/main" val="444272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5D106FE-04BD-4021-A006-9624A3FE8388}"/>
              </a:ext>
            </a:extLst>
          </p:cNvPr>
          <p:cNvGraphicFramePr/>
          <p:nvPr>
            <p:extLst>
              <p:ext uri="{D42A27DB-BD31-4B8C-83A1-F6EECF244321}">
                <p14:modId xmlns:p14="http://schemas.microsoft.com/office/powerpoint/2010/main" val="2067432979"/>
              </p:ext>
            </p:extLst>
          </p:nvPr>
        </p:nvGraphicFramePr>
        <p:xfrm>
          <a:off x="345896" y="150920"/>
          <a:ext cx="11124054" cy="6556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3828CD7-2992-4A9E-AF05-9B3431B49CA2}"/>
              </a:ext>
            </a:extLst>
          </p:cNvPr>
          <p:cNvSpPr/>
          <p:nvPr/>
        </p:nvSpPr>
        <p:spPr>
          <a:xfrm>
            <a:off x="2444157" y="2816415"/>
            <a:ext cx="314893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p>
        </p:txBody>
      </p:sp>
      <p:pic>
        <p:nvPicPr>
          <p:cNvPr id="3" name="Graphic 2" descr="Questions">
            <a:extLst>
              <a:ext uri="{FF2B5EF4-FFF2-40B4-BE49-F238E27FC236}">
                <a16:creationId xmlns:a16="http://schemas.microsoft.com/office/drawing/2014/main" id="{E073BD19-6122-4D8E-B5D7-1DC8120418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7508" y="3794516"/>
            <a:ext cx="1205883" cy="1205883"/>
          </a:xfrm>
          <a:prstGeom prst="rect">
            <a:avLst/>
          </a:prstGeom>
        </p:spPr>
      </p:pic>
      <p:pic>
        <p:nvPicPr>
          <p:cNvPr id="9" name="Graphic 8" descr="Group brainstorm">
            <a:extLst>
              <a:ext uri="{FF2B5EF4-FFF2-40B4-BE49-F238E27FC236}">
                <a16:creationId xmlns:a16="http://schemas.microsoft.com/office/drawing/2014/main" id="{8F723275-E0AC-4D48-B9E6-38EC643460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94357" y="1434664"/>
            <a:ext cx="1272187" cy="1287162"/>
          </a:xfrm>
          <a:prstGeom prst="rect">
            <a:avLst/>
          </a:prstGeom>
        </p:spPr>
      </p:pic>
      <p:pic>
        <p:nvPicPr>
          <p:cNvPr id="19" name="Graphic 18" descr="Teacher">
            <a:extLst>
              <a:ext uri="{FF2B5EF4-FFF2-40B4-BE49-F238E27FC236}">
                <a16:creationId xmlns:a16="http://schemas.microsoft.com/office/drawing/2014/main" id="{18404570-0424-45F0-96D3-8CB44F15C2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48700" y="4619625"/>
            <a:ext cx="914400" cy="914400"/>
          </a:xfrm>
          <a:prstGeom prst="rect">
            <a:avLst/>
          </a:prstGeom>
        </p:spPr>
      </p:pic>
    </p:spTree>
    <p:extLst>
      <p:ext uri="{BB962C8B-B14F-4D97-AF65-F5344CB8AC3E}">
        <p14:creationId xmlns:p14="http://schemas.microsoft.com/office/powerpoint/2010/main" val="2159917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DCC0B-057B-4B6A-AA62-868AE50D5567}"/>
              </a:ext>
            </a:extLst>
          </p:cNvPr>
          <p:cNvPicPr/>
          <p:nvPr/>
        </p:nvPicPr>
        <p:blipFill rotWithShape="1">
          <a:blip r:embed="rId2" cstate="print">
            <a:extLst>
              <a:ext uri="{28A0092B-C50C-407E-A947-70E740481C1C}">
                <a14:useLocalDpi xmlns:a14="http://schemas.microsoft.com/office/drawing/2010/main" val="0"/>
              </a:ext>
            </a:extLst>
          </a:blip>
          <a:srcRect r="47729" b="47704"/>
          <a:stretch/>
        </p:blipFill>
        <p:spPr bwMode="auto">
          <a:xfrm>
            <a:off x="441219" y="1083462"/>
            <a:ext cx="5497941" cy="2808046"/>
          </a:xfrm>
          <a:prstGeom prst="rect">
            <a:avLst/>
          </a:prstGeom>
          <a:noFill/>
          <a:ln>
            <a:noFill/>
          </a:ln>
        </p:spPr>
      </p:pic>
      <p:sp>
        <p:nvSpPr>
          <p:cNvPr id="5" name="TextBox 4">
            <a:extLst>
              <a:ext uri="{FF2B5EF4-FFF2-40B4-BE49-F238E27FC236}">
                <a16:creationId xmlns:a16="http://schemas.microsoft.com/office/drawing/2014/main" id="{69238014-1BEA-45A3-9023-446FA2F8B361}"/>
              </a:ext>
            </a:extLst>
          </p:cNvPr>
          <p:cNvSpPr txBox="1"/>
          <p:nvPr/>
        </p:nvSpPr>
        <p:spPr>
          <a:xfrm>
            <a:off x="7626376" y="3944745"/>
            <a:ext cx="4058021" cy="369332"/>
          </a:xfrm>
          <a:prstGeom prst="rect">
            <a:avLst/>
          </a:prstGeom>
          <a:noFill/>
        </p:spPr>
        <p:txBody>
          <a:bodyPr wrap="square" rtlCol="0">
            <a:spAutoFit/>
          </a:bodyPr>
          <a:lstStyle/>
          <a:p>
            <a:pPr algn="just"/>
            <a:r>
              <a:rPr lang="en-IN" dirty="0">
                <a:latin typeface="Times New Roman" panose="02020603050405020304" pitchFamily="18" charset="0"/>
              </a:rPr>
              <a:t>“Conventional Model” of gene expression</a:t>
            </a:r>
          </a:p>
        </p:txBody>
      </p:sp>
      <p:sp>
        <p:nvSpPr>
          <p:cNvPr id="6" name="Thought Bubble: Cloud 5">
            <a:extLst>
              <a:ext uri="{FF2B5EF4-FFF2-40B4-BE49-F238E27FC236}">
                <a16:creationId xmlns:a16="http://schemas.microsoft.com/office/drawing/2014/main" id="{CE13C84D-EB46-43DD-A5CE-114F78E6C10A}"/>
              </a:ext>
            </a:extLst>
          </p:cNvPr>
          <p:cNvSpPr/>
          <p:nvPr/>
        </p:nvSpPr>
        <p:spPr>
          <a:xfrm>
            <a:off x="4640524" y="3841688"/>
            <a:ext cx="2905495" cy="2109556"/>
          </a:xfrm>
          <a:prstGeom prst="cloudCallout">
            <a:avLst/>
          </a:prstGeom>
          <a:noFill/>
          <a:ln>
            <a:solidFill>
              <a:srgbClr val="0070C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78A9149-9B5F-42D9-993E-E193A9C37306}"/>
              </a:ext>
            </a:extLst>
          </p:cNvPr>
          <p:cNvSpPr txBox="1"/>
          <p:nvPr/>
        </p:nvSpPr>
        <p:spPr>
          <a:xfrm>
            <a:off x="4836110" y="4093994"/>
            <a:ext cx="2519779" cy="1477328"/>
          </a:xfrm>
          <a:prstGeom prst="rect">
            <a:avLst/>
          </a:prstGeom>
          <a:noFill/>
        </p:spPr>
        <p:txBody>
          <a:bodyPr wrap="square" rtlCol="0">
            <a:spAutoFit/>
          </a:bodyPr>
          <a:lstStyle/>
          <a:p>
            <a:pPr algn="ctr"/>
            <a:r>
              <a:rPr lang="en-IN" b="1" dirty="0"/>
              <a:t>Time Trace </a:t>
            </a:r>
            <a:r>
              <a:rPr lang="en-IN" dirty="0"/>
              <a:t>- </a:t>
            </a:r>
            <a:r>
              <a:rPr lang="en-IN" sz="1800" dirty="0">
                <a:effectLst/>
                <a:latin typeface="Times New Roman" panose="02020603050405020304" pitchFamily="18" charset="0"/>
                <a:ea typeface="Calibri" panose="020F0502020204030204" pitchFamily="34" charset="0"/>
              </a:rPr>
              <a:t>the production of mRNA which is compared with steady state mean (dashed line)</a:t>
            </a:r>
            <a:endParaRPr lang="en-IN" dirty="0"/>
          </a:p>
        </p:txBody>
      </p:sp>
      <p:sp>
        <p:nvSpPr>
          <p:cNvPr id="11" name="TextBox 10">
            <a:extLst>
              <a:ext uri="{FF2B5EF4-FFF2-40B4-BE49-F238E27FC236}">
                <a16:creationId xmlns:a16="http://schemas.microsoft.com/office/drawing/2014/main" id="{B8F3B33B-6A1B-4AF4-804C-98EB59671BDF}"/>
              </a:ext>
            </a:extLst>
          </p:cNvPr>
          <p:cNvSpPr txBox="1"/>
          <p:nvPr/>
        </p:nvSpPr>
        <p:spPr>
          <a:xfrm>
            <a:off x="2159864" y="199228"/>
            <a:ext cx="8678847" cy="646331"/>
          </a:xfrm>
          <a:prstGeom prst="rect">
            <a:avLst/>
          </a:prstGeom>
          <a:noFill/>
        </p:spPr>
        <p:txBody>
          <a:bodyPr wrap="square">
            <a:spAutoFit/>
          </a:bodyPr>
          <a:lstStyle/>
          <a:p>
            <a:r>
              <a:rPr lang="en-IN" sz="36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The ‘‘two-state model’’ of gene expression </a:t>
            </a:r>
            <a:endParaRPr lang="en-IN" sz="3600" b="1" dirty="0">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399AA5C6-228C-4E8B-82D8-5FA31AC80BE7}"/>
              </a:ext>
            </a:extLst>
          </p:cNvPr>
          <p:cNvSpPr txBox="1"/>
          <p:nvPr/>
        </p:nvSpPr>
        <p:spPr>
          <a:xfrm>
            <a:off x="373788" y="6284702"/>
            <a:ext cx="11567604"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Brown, C. R., Mao, C., Falkovskaia, E., Jurica, M. S., and Boeger, H. (2013) Linking Stochastic Fluctuations in Chromatin Structure and Gene Expression. (</a:t>
            </a:r>
            <a:r>
              <a:rPr lang="en-US" sz="1400" b="1" dirty="0">
                <a:ea typeface="Times New Roman" panose="02020603050405020304" pitchFamily="18" charset="0"/>
              </a:rPr>
              <a:t>Figure 1)</a:t>
            </a:r>
            <a:r>
              <a:rPr lang="en-US" sz="1400" b="1" dirty="0">
                <a:effectLst/>
                <a:ea typeface="Times New Roman" panose="02020603050405020304" pitchFamily="18" charset="0"/>
              </a:rPr>
              <a:t> </a:t>
            </a:r>
            <a:r>
              <a:rPr lang="en-US" sz="1400" b="1" i="1" dirty="0">
                <a:effectLst/>
                <a:ea typeface="Times New Roman" panose="02020603050405020304" pitchFamily="18" charset="0"/>
              </a:rPr>
              <a:t>PLoS Biology</a:t>
            </a:r>
            <a:r>
              <a:rPr lang="en-US" sz="1400" b="1" dirty="0">
                <a:effectLst/>
                <a:ea typeface="Times New Roman" panose="02020603050405020304" pitchFamily="18" charset="0"/>
              </a:rPr>
              <a:t>. 10.1371/journal.pbio.1001621</a:t>
            </a:r>
            <a:endParaRPr lang="en-IN" sz="1400" b="1" dirty="0">
              <a:effectLst/>
              <a:ea typeface="Times New Roman" panose="02020603050405020304" pitchFamily="18" charset="0"/>
            </a:endParaRPr>
          </a:p>
        </p:txBody>
      </p:sp>
      <p:pic>
        <p:nvPicPr>
          <p:cNvPr id="13" name="Picture 12">
            <a:extLst>
              <a:ext uri="{FF2B5EF4-FFF2-40B4-BE49-F238E27FC236}">
                <a16:creationId xmlns:a16="http://schemas.microsoft.com/office/drawing/2014/main" id="{AE9791B1-AE95-4F72-9797-CF6B126DBF2D}"/>
              </a:ext>
            </a:extLst>
          </p:cNvPr>
          <p:cNvPicPr/>
          <p:nvPr/>
        </p:nvPicPr>
        <p:blipFill rotWithShape="1">
          <a:blip r:embed="rId2" cstate="print">
            <a:extLst>
              <a:ext uri="{28A0092B-C50C-407E-A947-70E740481C1C}">
                <a14:useLocalDpi xmlns:a14="http://schemas.microsoft.com/office/drawing/2010/main" val="0"/>
              </a:ext>
            </a:extLst>
          </a:blip>
          <a:srcRect t="51226" r="47729"/>
          <a:stretch/>
        </p:blipFill>
        <p:spPr bwMode="auto">
          <a:xfrm>
            <a:off x="6859548" y="913431"/>
            <a:ext cx="5240716" cy="2808046"/>
          </a:xfrm>
          <a:prstGeom prst="rect">
            <a:avLst/>
          </a:prstGeom>
          <a:noFill/>
          <a:ln>
            <a:noFill/>
          </a:ln>
        </p:spPr>
      </p:pic>
      <p:sp>
        <p:nvSpPr>
          <p:cNvPr id="3" name="Rectangle 2">
            <a:extLst>
              <a:ext uri="{FF2B5EF4-FFF2-40B4-BE49-F238E27FC236}">
                <a16:creationId xmlns:a16="http://schemas.microsoft.com/office/drawing/2014/main" id="{864FC4D6-8467-4459-A484-4184C2B4762A}"/>
              </a:ext>
            </a:extLst>
          </p:cNvPr>
          <p:cNvSpPr/>
          <p:nvPr/>
        </p:nvSpPr>
        <p:spPr>
          <a:xfrm>
            <a:off x="858181" y="4073396"/>
            <a:ext cx="4446139" cy="369332"/>
          </a:xfrm>
          <a:prstGeom prst="rect">
            <a:avLst/>
          </a:prstGeom>
          <a:noFill/>
        </p:spPr>
        <p:txBody>
          <a:bodyPr wrap="square" lIns="91440" tIns="45720" rIns="91440" bIns="45720">
            <a:spAutoFit/>
          </a:bodyPr>
          <a:lstStyle/>
          <a:p>
            <a:pPr algn="ctr"/>
            <a:r>
              <a:rPr lang="en-IN" dirty="0">
                <a:latin typeface="Times New Roman" panose="02020603050405020304" pitchFamily="18" charset="0"/>
                <a:ea typeface="Calibri" panose="020F0502020204030204" pitchFamily="34" charset="0"/>
              </a:rPr>
              <a:t>“</a:t>
            </a:r>
            <a:r>
              <a:rPr lang="en-IN" dirty="0">
                <a:effectLst/>
                <a:latin typeface="Times New Roman" panose="02020603050405020304" pitchFamily="18" charset="0"/>
                <a:ea typeface="Calibri" panose="020F0502020204030204" pitchFamily="34" charset="0"/>
              </a:rPr>
              <a:t>Dynamic Model” of gene expression</a:t>
            </a:r>
          </a:p>
        </p:txBody>
      </p:sp>
      <p:cxnSp>
        <p:nvCxnSpPr>
          <p:cNvPr id="10" name="Straight Arrow Connector 9">
            <a:extLst>
              <a:ext uri="{FF2B5EF4-FFF2-40B4-BE49-F238E27FC236}">
                <a16:creationId xmlns:a16="http://schemas.microsoft.com/office/drawing/2014/main" id="{CB30AFBB-216F-4BE4-8C7A-8FF452F085AA}"/>
              </a:ext>
            </a:extLst>
          </p:cNvPr>
          <p:cNvCxnSpPr/>
          <p:nvPr/>
        </p:nvCxnSpPr>
        <p:spPr>
          <a:xfrm flipV="1">
            <a:off x="7217822" y="3611287"/>
            <a:ext cx="523783" cy="51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DE1442A-A388-4A9C-B46F-1C8BA3495111}"/>
              </a:ext>
            </a:extLst>
          </p:cNvPr>
          <p:cNvCxnSpPr>
            <a:cxnSpLocks/>
          </p:cNvCxnSpPr>
          <p:nvPr/>
        </p:nvCxnSpPr>
        <p:spPr>
          <a:xfrm flipH="1" flipV="1">
            <a:off x="5106597" y="3497810"/>
            <a:ext cx="558769" cy="63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80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4BE47-30EB-4C6D-BBA6-FBDE76D5893F}"/>
              </a:ext>
            </a:extLst>
          </p:cNvPr>
          <p:cNvPicPr/>
          <p:nvPr/>
        </p:nvPicPr>
        <p:blipFill rotWithShape="1">
          <a:blip r:embed="rId2">
            <a:extLst>
              <a:ext uri="{28A0092B-C50C-407E-A947-70E740481C1C}">
                <a14:useLocalDpi xmlns:a14="http://schemas.microsoft.com/office/drawing/2010/main" val="0"/>
              </a:ext>
            </a:extLst>
          </a:blip>
          <a:srcRect t="45356" r="10788"/>
          <a:stretch/>
        </p:blipFill>
        <p:spPr bwMode="auto">
          <a:xfrm>
            <a:off x="1345138" y="1469773"/>
            <a:ext cx="9436653" cy="4012302"/>
          </a:xfrm>
          <a:prstGeom prst="rect">
            <a:avLst/>
          </a:prstGeom>
          <a:noFill/>
          <a:ln>
            <a:noFill/>
          </a:ln>
        </p:spPr>
      </p:pic>
      <p:sp>
        <p:nvSpPr>
          <p:cNvPr id="2" name="TextBox 1">
            <a:extLst>
              <a:ext uri="{FF2B5EF4-FFF2-40B4-BE49-F238E27FC236}">
                <a16:creationId xmlns:a16="http://schemas.microsoft.com/office/drawing/2014/main" id="{3663DA5E-F01F-43F1-B32B-98C2FB94AA93}"/>
              </a:ext>
            </a:extLst>
          </p:cNvPr>
          <p:cNvSpPr txBox="1"/>
          <p:nvPr/>
        </p:nvSpPr>
        <p:spPr>
          <a:xfrm rot="18756805">
            <a:off x="10185009" y="1745997"/>
            <a:ext cx="1611711" cy="307777"/>
          </a:xfrm>
          <a:prstGeom prst="rect">
            <a:avLst/>
          </a:prstGeom>
          <a:solidFill>
            <a:schemeClr val="bg1"/>
          </a:solidFill>
        </p:spPr>
        <p:txBody>
          <a:bodyPr wrap="square" rtlCol="0">
            <a:spAutoFit/>
          </a:bodyPr>
          <a:lstStyle/>
          <a:p>
            <a:r>
              <a:rPr lang="en-IN" sz="1400" b="1" dirty="0"/>
              <a:t>Phosphate starved</a:t>
            </a:r>
          </a:p>
        </p:txBody>
      </p:sp>
      <p:sp>
        <p:nvSpPr>
          <p:cNvPr id="3" name="Rectangle 2">
            <a:extLst>
              <a:ext uri="{FF2B5EF4-FFF2-40B4-BE49-F238E27FC236}">
                <a16:creationId xmlns:a16="http://schemas.microsoft.com/office/drawing/2014/main" id="{325D407F-EBC9-45FD-9E71-C0455069C296}"/>
              </a:ext>
            </a:extLst>
          </p:cNvPr>
          <p:cNvSpPr/>
          <p:nvPr/>
        </p:nvSpPr>
        <p:spPr>
          <a:xfrm>
            <a:off x="271779" y="455074"/>
            <a:ext cx="11920221" cy="1200329"/>
          </a:xfrm>
          <a:prstGeom prst="rect">
            <a:avLst/>
          </a:prstGeom>
          <a:noFill/>
        </p:spPr>
        <p:txBody>
          <a:bodyPr wrap="square" lIns="91440" tIns="45720" rIns="91440" bIns="45720">
            <a:spAutoFit/>
          </a:bodyPr>
          <a:lstStyle/>
          <a:p>
            <a:pPr algn="ctr"/>
            <a:r>
              <a:rPr lang="en-IN" sz="2400" b="1" dirty="0">
                <a:latin typeface="Times New Roman" panose="02020603050405020304" pitchFamily="18" charset="0"/>
                <a:ea typeface="Calibri" panose="020F0502020204030204" pitchFamily="34" charset="0"/>
              </a:rPr>
              <a:t>	Eight States of nucleosome positioning on PHO5 promoter –</a:t>
            </a:r>
          </a:p>
          <a:p>
            <a:pPr algn="ctr"/>
            <a:r>
              <a:rPr lang="en-IN" sz="2400" b="1" dirty="0">
                <a:effectLst/>
                <a:latin typeface="Times New Roman" panose="02020603050405020304" pitchFamily="18" charset="0"/>
                <a:ea typeface="Calibri" panose="020F0502020204030204" pitchFamily="34" charset="0"/>
              </a:rPr>
              <a:t>Remodelling of nucleosomes on PHO5 promoter upon phosphate starvation </a:t>
            </a:r>
          </a:p>
          <a:p>
            <a:pPr algn="ctr"/>
            <a:r>
              <a:rPr lang="en-IN" sz="2400" b="1" dirty="0">
                <a:effectLst/>
                <a:latin typeface="Times New Roman" panose="02020603050405020304" pitchFamily="18" charset="0"/>
                <a:ea typeface="Calibri" panose="020F0502020204030204" pitchFamily="34" charset="0"/>
              </a:rPr>
              <a:t>correlates with an increase in gene expression.</a:t>
            </a:r>
            <a:endParaRPr lang="en-US"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Flowchart: Manual Operation 4">
            <a:extLst>
              <a:ext uri="{FF2B5EF4-FFF2-40B4-BE49-F238E27FC236}">
                <a16:creationId xmlns:a16="http://schemas.microsoft.com/office/drawing/2014/main" id="{EE7F91F8-B970-4E2E-B0D3-D6E40958AD6C}"/>
              </a:ext>
            </a:extLst>
          </p:cNvPr>
          <p:cNvSpPr txBox="1"/>
          <p:nvPr/>
        </p:nvSpPr>
        <p:spPr>
          <a:xfrm>
            <a:off x="643647" y="5646198"/>
            <a:ext cx="10904705" cy="7975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rPr>
              <a:t>Comparison of nucleosome positioning (configurations a to h) in cells of both phosphate rich and phosphate deprived media.</a:t>
            </a:r>
          </a:p>
        </p:txBody>
      </p:sp>
      <p:sp>
        <p:nvSpPr>
          <p:cNvPr id="14" name="TextBox 13">
            <a:extLst>
              <a:ext uri="{FF2B5EF4-FFF2-40B4-BE49-F238E27FC236}">
                <a16:creationId xmlns:a16="http://schemas.microsoft.com/office/drawing/2014/main" id="{03C0A45E-7126-4C78-A87B-01900C67260B}"/>
              </a:ext>
            </a:extLst>
          </p:cNvPr>
          <p:cNvSpPr txBox="1"/>
          <p:nvPr/>
        </p:nvSpPr>
        <p:spPr>
          <a:xfrm>
            <a:off x="390650" y="6337222"/>
            <a:ext cx="11345630"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Small, E. C., Xi, L., Wang, J. P., </a:t>
            </a:r>
            <a:r>
              <a:rPr lang="en-US" sz="1400" b="1" dirty="0" err="1">
                <a:effectLst/>
                <a:ea typeface="Times New Roman" panose="02020603050405020304" pitchFamily="18" charset="0"/>
              </a:rPr>
              <a:t>Widom</a:t>
            </a:r>
            <a:r>
              <a:rPr lang="en-US" sz="1400" b="1" dirty="0">
                <a:effectLst/>
                <a:ea typeface="Times New Roman" panose="02020603050405020304" pitchFamily="18" charset="0"/>
              </a:rPr>
              <a:t>, J., and Licht, J. D. (2014) Single-cell nucleosome mapping reveals the molecular basis of gene expression heterogeneity (Figure 2). </a:t>
            </a:r>
            <a:r>
              <a:rPr lang="en-US" sz="1400" b="1" i="1" dirty="0">
                <a:effectLst/>
                <a:ea typeface="Times New Roman" panose="02020603050405020304" pitchFamily="18" charset="0"/>
              </a:rPr>
              <a:t>Proceedings of the National Academy of Sciences of the United States of America</a:t>
            </a:r>
            <a:r>
              <a:rPr lang="en-US" sz="1400" b="1" dirty="0">
                <a:effectLst/>
                <a:ea typeface="Times New Roman" panose="02020603050405020304" pitchFamily="18" charset="0"/>
              </a:rPr>
              <a:t>. 10.1073/pnas.1400517111</a:t>
            </a:r>
            <a:endParaRPr lang="en-IN" sz="1400" b="1" dirty="0">
              <a:effectLst/>
              <a:ea typeface="Times New Roman" panose="02020603050405020304" pitchFamily="18" charset="0"/>
            </a:endParaRPr>
          </a:p>
        </p:txBody>
      </p:sp>
    </p:spTree>
    <p:extLst>
      <p:ext uri="{BB962C8B-B14F-4D97-AF65-F5344CB8AC3E}">
        <p14:creationId xmlns:p14="http://schemas.microsoft.com/office/powerpoint/2010/main" val="79543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91171A-AB5E-424E-B486-32B1EA6DC83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6454" y="119849"/>
            <a:ext cx="6543975" cy="6203645"/>
          </a:xfrm>
          <a:prstGeom prst="rect">
            <a:avLst/>
          </a:prstGeom>
          <a:noFill/>
          <a:ln>
            <a:noFill/>
          </a:ln>
        </p:spPr>
      </p:pic>
      <p:sp>
        <p:nvSpPr>
          <p:cNvPr id="3" name="Title 1">
            <a:extLst>
              <a:ext uri="{FF2B5EF4-FFF2-40B4-BE49-F238E27FC236}">
                <a16:creationId xmlns:a16="http://schemas.microsoft.com/office/drawing/2014/main" id="{09775E0E-17F5-419F-8989-405FA960E9EA}"/>
              </a:ext>
            </a:extLst>
          </p:cNvPr>
          <p:cNvSpPr txBox="1">
            <a:spLocks/>
          </p:cNvSpPr>
          <p:nvPr/>
        </p:nvSpPr>
        <p:spPr>
          <a:xfrm>
            <a:off x="181033" y="534506"/>
            <a:ext cx="5191957" cy="16176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 configurations of nucleosome arrangement on PHO5 promoter</a:t>
            </a:r>
          </a:p>
        </p:txBody>
      </p:sp>
      <p:sp>
        <p:nvSpPr>
          <p:cNvPr id="5" name="Speech Bubble: Rectangle with Corners Rounded 4">
            <a:extLst>
              <a:ext uri="{FF2B5EF4-FFF2-40B4-BE49-F238E27FC236}">
                <a16:creationId xmlns:a16="http://schemas.microsoft.com/office/drawing/2014/main" id="{F7F41D3A-16C7-4AD6-A906-1B60F4D9B3E3}"/>
              </a:ext>
            </a:extLst>
          </p:cNvPr>
          <p:cNvSpPr/>
          <p:nvPr/>
        </p:nvSpPr>
        <p:spPr>
          <a:xfrm>
            <a:off x="181033" y="2703602"/>
            <a:ext cx="4465383" cy="2626988"/>
          </a:xfrm>
          <a:prstGeom prst="wedgeRoundRectCallout">
            <a:avLst>
              <a:gd name="adj1" fmla="val -21039"/>
              <a:gd name="adj2" fmla="val 61306"/>
              <a:gd name="adj3" fmla="val 16667"/>
            </a:avLst>
          </a:prstGeom>
          <a:noFill/>
          <a:ln>
            <a:solidFill>
              <a:srgbClr val="BF91D3"/>
            </a:solidFill>
          </a:ln>
          <a:effectLst>
            <a:glow rad="101600">
              <a:srgbClr val="CCCC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Graphic 10" descr="Magnifying glass">
            <a:extLst>
              <a:ext uri="{FF2B5EF4-FFF2-40B4-BE49-F238E27FC236}">
                <a16:creationId xmlns:a16="http://schemas.microsoft.com/office/drawing/2014/main" id="{BC26B23D-CDBF-4F98-98B8-97946947C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913159">
            <a:off x="1623282" y="5466013"/>
            <a:ext cx="914400" cy="914400"/>
          </a:xfrm>
          <a:prstGeom prst="rect">
            <a:avLst/>
          </a:prstGeom>
        </p:spPr>
      </p:pic>
      <p:sp>
        <p:nvSpPr>
          <p:cNvPr id="12" name="TextBox 11">
            <a:extLst>
              <a:ext uri="{FF2B5EF4-FFF2-40B4-BE49-F238E27FC236}">
                <a16:creationId xmlns:a16="http://schemas.microsoft.com/office/drawing/2014/main" id="{38C8388A-AB99-477C-B1BD-DB657D4D00FC}"/>
              </a:ext>
            </a:extLst>
          </p:cNvPr>
          <p:cNvSpPr txBox="1"/>
          <p:nvPr/>
        </p:nvSpPr>
        <p:spPr>
          <a:xfrm>
            <a:off x="310368" y="2806648"/>
            <a:ext cx="4206711" cy="2246769"/>
          </a:xfrm>
          <a:prstGeom prst="rect">
            <a:avLst/>
          </a:prstGeom>
          <a:noFill/>
        </p:spPr>
        <p:txBody>
          <a:bodyPr wrap="square" rtlCol="0">
            <a:spAutoFit/>
          </a:bodyPr>
          <a:lstStyle/>
          <a:p>
            <a:pPr marL="285750" indent="-285750" algn="just">
              <a:buFont typeface="Arial" panose="020B0604020202020204" pitchFamily="34" charset="0"/>
              <a:buChar char="•"/>
            </a:pPr>
            <a:r>
              <a:rPr lang="en-IN" sz="2000" dirty="0"/>
              <a:t>Using Electron microscopy, brown et al. looked the three nucleosomes on the PHO5 promoter region in phosphate starved and phosphate rich conditions.</a:t>
            </a:r>
          </a:p>
          <a:p>
            <a:pPr marL="285750" indent="-285750" algn="just">
              <a:buFont typeface="Arial" panose="020B0604020202020204" pitchFamily="34" charset="0"/>
              <a:buChar char="•"/>
            </a:pPr>
            <a:r>
              <a:rPr lang="en-IN" sz="2000" dirty="0"/>
              <a:t>They found 8 different nucleosome configurations of PHO5 promoters.</a:t>
            </a:r>
          </a:p>
        </p:txBody>
      </p:sp>
      <p:sp>
        <p:nvSpPr>
          <p:cNvPr id="8" name="TextBox 7">
            <a:extLst>
              <a:ext uri="{FF2B5EF4-FFF2-40B4-BE49-F238E27FC236}">
                <a16:creationId xmlns:a16="http://schemas.microsoft.com/office/drawing/2014/main" id="{5F313A77-D4E5-4E2D-9D6E-12F669A62483}"/>
              </a:ext>
            </a:extLst>
          </p:cNvPr>
          <p:cNvSpPr txBox="1"/>
          <p:nvPr/>
        </p:nvSpPr>
        <p:spPr>
          <a:xfrm>
            <a:off x="312198" y="6306076"/>
            <a:ext cx="11567604"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Brown, C. R., Mao, C., Falkovskaia, E., Jurica, M. S., and Boeger, H. (2013) Linking Stochastic Fluctuations in Chromatin Structure and Gene Expression. (</a:t>
            </a:r>
            <a:r>
              <a:rPr lang="en-US" sz="1400" b="1" dirty="0">
                <a:ea typeface="Times New Roman" panose="02020603050405020304" pitchFamily="18" charset="0"/>
              </a:rPr>
              <a:t>Figure 3)</a:t>
            </a:r>
            <a:r>
              <a:rPr lang="en-US" sz="1400" b="1" dirty="0">
                <a:effectLst/>
                <a:ea typeface="Times New Roman" panose="02020603050405020304" pitchFamily="18" charset="0"/>
              </a:rPr>
              <a:t> </a:t>
            </a:r>
            <a:r>
              <a:rPr lang="en-US" sz="1400" b="1" i="1" dirty="0">
                <a:effectLst/>
                <a:ea typeface="Times New Roman" panose="02020603050405020304" pitchFamily="18" charset="0"/>
              </a:rPr>
              <a:t>PLoS Biology</a:t>
            </a:r>
            <a:r>
              <a:rPr lang="en-US" sz="1400" b="1" dirty="0">
                <a:effectLst/>
                <a:ea typeface="Times New Roman" panose="02020603050405020304" pitchFamily="18" charset="0"/>
              </a:rPr>
              <a:t>. 10.1371/journal.pbio.1001621</a:t>
            </a:r>
            <a:endParaRPr lang="en-IN" sz="1400" b="1" dirty="0">
              <a:effectLst/>
              <a:ea typeface="Times New Roman" panose="02020603050405020304" pitchFamily="18" charset="0"/>
            </a:endParaRPr>
          </a:p>
        </p:txBody>
      </p:sp>
    </p:spTree>
    <p:extLst>
      <p:ext uri="{BB962C8B-B14F-4D97-AF65-F5344CB8AC3E}">
        <p14:creationId xmlns:p14="http://schemas.microsoft.com/office/powerpoint/2010/main" val="182970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8BA277-D704-448B-946B-8E17292864DB}"/>
              </a:ext>
            </a:extLst>
          </p:cNvPr>
          <p:cNvPicPr/>
          <p:nvPr/>
        </p:nvPicPr>
        <p:blipFill>
          <a:blip r:embed="rId2"/>
          <a:stretch>
            <a:fillRect/>
          </a:stretch>
        </p:blipFill>
        <p:spPr>
          <a:xfrm>
            <a:off x="152400" y="840308"/>
            <a:ext cx="3569018" cy="3585211"/>
          </a:xfrm>
          <a:prstGeom prst="rect">
            <a:avLst/>
          </a:prstGeom>
        </p:spPr>
      </p:pic>
      <p:pic>
        <p:nvPicPr>
          <p:cNvPr id="4" name="Picture 3">
            <a:extLst>
              <a:ext uri="{FF2B5EF4-FFF2-40B4-BE49-F238E27FC236}">
                <a16:creationId xmlns:a16="http://schemas.microsoft.com/office/drawing/2014/main" id="{0E3FF186-1F8C-4C4A-8516-0A1F734EA424}"/>
              </a:ext>
            </a:extLst>
          </p:cNvPr>
          <p:cNvPicPr/>
          <p:nvPr/>
        </p:nvPicPr>
        <p:blipFill rotWithShape="1">
          <a:blip r:embed="rId3"/>
          <a:srcRect l="-6"/>
          <a:stretch/>
        </p:blipFill>
        <p:spPr bwMode="auto">
          <a:xfrm>
            <a:off x="8074977" y="3194320"/>
            <a:ext cx="3964623" cy="327850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EFB019B-A3F0-4C2D-A229-8BE9F5F55B33}"/>
              </a:ext>
            </a:extLst>
          </p:cNvPr>
          <p:cNvSpPr txBox="1"/>
          <p:nvPr/>
        </p:nvSpPr>
        <p:spPr>
          <a:xfrm>
            <a:off x="1180732" y="284632"/>
            <a:ext cx="9676659" cy="954107"/>
          </a:xfrm>
          <a:prstGeom prst="rect">
            <a:avLst/>
          </a:prstGeom>
          <a:solidFill>
            <a:srgbClr val="9BD5E1"/>
          </a:solidFill>
        </p:spPr>
        <p:txBody>
          <a:bodyPr wrap="square" rtlCol="0">
            <a:spAutoFit/>
          </a:bodyPr>
          <a:lstStyle/>
          <a:p>
            <a:pPr algn="ctr"/>
            <a:r>
              <a:rPr lang="en-IN" sz="2800" b="1" dirty="0">
                <a:effectLst/>
                <a:latin typeface="Times New Roman" panose="02020603050405020304" pitchFamily="18" charset="0"/>
                <a:ea typeface="Calibri" panose="020F0502020204030204" pitchFamily="34" charset="0"/>
              </a:rPr>
              <a:t>Probabilities of 8 PHO5 promoter nucleosome configurations (brown et al.)</a:t>
            </a:r>
            <a:endParaRPr lang="en-IN" sz="2800" b="1" dirty="0"/>
          </a:p>
        </p:txBody>
      </p:sp>
      <p:sp>
        <p:nvSpPr>
          <p:cNvPr id="7" name="TextBox 6">
            <a:extLst>
              <a:ext uri="{FF2B5EF4-FFF2-40B4-BE49-F238E27FC236}">
                <a16:creationId xmlns:a16="http://schemas.microsoft.com/office/drawing/2014/main" id="{7E79B605-82B8-42F2-961C-2461C722435A}"/>
              </a:ext>
            </a:extLst>
          </p:cNvPr>
          <p:cNvSpPr txBox="1"/>
          <p:nvPr/>
        </p:nvSpPr>
        <p:spPr>
          <a:xfrm>
            <a:off x="4550635" y="2073301"/>
            <a:ext cx="6451014" cy="646331"/>
          </a:xfrm>
          <a:prstGeom prst="rect">
            <a:avLst/>
          </a:prstGeom>
          <a:noFill/>
        </p:spPr>
        <p:txBody>
          <a:bodyPr wrap="square">
            <a:spAutoFit/>
          </a:bodyPr>
          <a:lstStyle/>
          <a:p>
            <a:pPr algn="just"/>
            <a:r>
              <a:rPr lang="en-IN" sz="1800" dirty="0">
                <a:effectLst/>
                <a:latin typeface="Calibiri"/>
                <a:ea typeface="Calibri" panose="020F0502020204030204" pitchFamily="34" charset="0"/>
              </a:rPr>
              <a:t>Configurational probability distribution of PHO5 promoter nucleosomes in activated cells (PHO4 pho80D)</a:t>
            </a:r>
            <a:endParaRPr lang="en-IN" dirty="0">
              <a:latin typeface="Calibiri"/>
            </a:endParaRPr>
          </a:p>
        </p:txBody>
      </p:sp>
      <p:sp>
        <p:nvSpPr>
          <p:cNvPr id="9" name="TextBox 8">
            <a:extLst>
              <a:ext uri="{FF2B5EF4-FFF2-40B4-BE49-F238E27FC236}">
                <a16:creationId xmlns:a16="http://schemas.microsoft.com/office/drawing/2014/main" id="{2028DF86-55B6-48A9-A1D8-F47D86170C4E}"/>
              </a:ext>
            </a:extLst>
          </p:cNvPr>
          <p:cNvSpPr txBox="1"/>
          <p:nvPr/>
        </p:nvSpPr>
        <p:spPr>
          <a:xfrm>
            <a:off x="1021069" y="4661402"/>
            <a:ext cx="6755073" cy="984885"/>
          </a:xfrm>
          <a:prstGeom prst="rect">
            <a:avLst/>
          </a:prstGeom>
          <a:noFill/>
        </p:spPr>
        <p:txBody>
          <a:bodyPr wrap="square">
            <a:spAutoFit/>
          </a:bodyPr>
          <a:lstStyle/>
          <a:p>
            <a:pPr algn="just"/>
            <a:r>
              <a:rPr lang="en-IN" sz="2000" dirty="0">
                <a:ea typeface="Calibri" panose="020F0502020204030204" pitchFamily="34" charset="0"/>
              </a:rPr>
              <a:t>M</a:t>
            </a:r>
            <a:r>
              <a:rPr lang="en-IN" sz="2000" dirty="0">
                <a:effectLst/>
                <a:ea typeface="Calibri" panose="020F0502020204030204" pitchFamily="34" charset="0"/>
              </a:rPr>
              <a:t>odel of transition states of nucleosomal configurations based on assembl</a:t>
            </a:r>
            <a:r>
              <a:rPr lang="en-IN" sz="2000" dirty="0">
                <a:ea typeface="Calibri" panose="020F0502020204030204" pitchFamily="34" charset="0"/>
              </a:rPr>
              <a:t>y and disassembly rates,</a:t>
            </a:r>
            <a:r>
              <a:rPr lang="en-IN" sz="2000" dirty="0">
                <a:effectLst/>
                <a:ea typeface="Calibri" panose="020F0502020204030204" pitchFamily="34" charset="0"/>
              </a:rPr>
              <a:t> num­bered from 1 to 8</a:t>
            </a:r>
            <a:r>
              <a:rPr lang="en-IN" sz="2000" b="1" dirty="0">
                <a:effectLst/>
                <a:ea typeface="Calibri" panose="020F0502020204030204" pitchFamily="34" charset="0"/>
              </a:rPr>
              <a:t>. The </a:t>
            </a:r>
            <a:r>
              <a:rPr lang="en-IN" sz="1800" b="1" dirty="0">
                <a:effectLst/>
                <a:ea typeface="Calibri" panose="020F0502020204030204" pitchFamily="34" charset="0"/>
              </a:rPr>
              <a:t>Predictions shown in (</a:t>
            </a:r>
            <a:r>
              <a:rPr lang="en-IN" b="1" dirty="0">
                <a:ea typeface="Calibri" panose="020F0502020204030204" pitchFamily="34" charset="0"/>
              </a:rPr>
              <a:t>A) </a:t>
            </a:r>
            <a:r>
              <a:rPr lang="en-IN" sz="1800" b="1" dirty="0">
                <a:effectLst/>
                <a:ea typeface="Calibri" panose="020F0502020204030204" pitchFamily="34" charset="0"/>
              </a:rPr>
              <a:t>were based on the transition topology in (B)</a:t>
            </a:r>
            <a:endParaRPr lang="en-IN" sz="2000" b="1" dirty="0"/>
          </a:p>
        </p:txBody>
      </p:sp>
      <p:sp>
        <p:nvSpPr>
          <p:cNvPr id="11" name="Arrow: Left 10">
            <a:extLst>
              <a:ext uri="{FF2B5EF4-FFF2-40B4-BE49-F238E27FC236}">
                <a16:creationId xmlns:a16="http://schemas.microsoft.com/office/drawing/2014/main" id="{C43A32CC-1AD5-4C43-A7B8-A538EF7D7223}"/>
              </a:ext>
            </a:extLst>
          </p:cNvPr>
          <p:cNvSpPr/>
          <p:nvPr/>
        </p:nvSpPr>
        <p:spPr>
          <a:xfrm>
            <a:off x="3721418" y="2210540"/>
            <a:ext cx="610885" cy="221942"/>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 name="Arrow: Right 11">
            <a:extLst>
              <a:ext uri="{FF2B5EF4-FFF2-40B4-BE49-F238E27FC236}">
                <a16:creationId xmlns:a16="http://schemas.microsoft.com/office/drawing/2014/main" id="{26212465-0364-4D1D-A0E3-4305617726F4}"/>
              </a:ext>
            </a:extLst>
          </p:cNvPr>
          <p:cNvSpPr/>
          <p:nvPr/>
        </p:nvSpPr>
        <p:spPr>
          <a:xfrm>
            <a:off x="7776142" y="4905269"/>
            <a:ext cx="719091" cy="26633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ECAD922A-0347-4128-8DC2-18A6D181CE5C}"/>
              </a:ext>
            </a:extLst>
          </p:cNvPr>
          <p:cNvSpPr txBox="1"/>
          <p:nvPr/>
        </p:nvSpPr>
        <p:spPr>
          <a:xfrm>
            <a:off x="312198" y="6306076"/>
            <a:ext cx="11567604"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Brown, C. R., Mao, C., Falkovskaia, E., Jurica, M. S., and Boeger, H. (2013) Linking Stochastic Fluctuations in Chromatin Structure and Gene Expression. (</a:t>
            </a:r>
            <a:r>
              <a:rPr lang="en-US" sz="1400" b="1" dirty="0">
                <a:ea typeface="Times New Roman" panose="02020603050405020304" pitchFamily="18" charset="0"/>
              </a:rPr>
              <a:t>Figure 4)</a:t>
            </a:r>
            <a:r>
              <a:rPr lang="en-US" sz="1400" b="1" dirty="0">
                <a:effectLst/>
                <a:ea typeface="Times New Roman" panose="02020603050405020304" pitchFamily="18" charset="0"/>
              </a:rPr>
              <a:t> </a:t>
            </a:r>
            <a:r>
              <a:rPr lang="en-US" sz="1400" b="1" i="1" dirty="0">
                <a:effectLst/>
                <a:ea typeface="Times New Roman" panose="02020603050405020304" pitchFamily="18" charset="0"/>
              </a:rPr>
              <a:t>PLoS Biology</a:t>
            </a:r>
            <a:r>
              <a:rPr lang="en-US" sz="1400" b="1" dirty="0">
                <a:effectLst/>
                <a:ea typeface="Times New Roman" panose="02020603050405020304" pitchFamily="18" charset="0"/>
              </a:rPr>
              <a:t>. 10.1371/journal.pbio.1001621</a:t>
            </a:r>
            <a:endParaRPr lang="en-IN" sz="1400" b="1" dirty="0">
              <a:effectLst/>
              <a:ea typeface="Times New Roman" panose="02020603050405020304" pitchFamily="18" charset="0"/>
            </a:endParaRPr>
          </a:p>
        </p:txBody>
      </p:sp>
    </p:spTree>
    <p:extLst>
      <p:ext uri="{BB962C8B-B14F-4D97-AF65-F5344CB8AC3E}">
        <p14:creationId xmlns:p14="http://schemas.microsoft.com/office/powerpoint/2010/main" val="2261875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89FFC0-DB28-41C7-9850-F58D9252D381}"/>
              </a:ext>
            </a:extLst>
          </p:cNvPr>
          <p:cNvSpPr txBox="1"/>
          <p:nvPr/>
        </p:nvSpPr>
        <p:spPr>
          <a:xfrm>
            <a:off x="6845843" y="3467864"/>
            <a:ext cx="5167124" cy="2431435"/>
          </a:xfrm>
          <a:prstGeom prst="rect">
            <a:avLst/>
          </a:prstGeom>
          <a:noFill/>
        </p:spPr>
        <p:txBody>
          <a:bodyPr wrap="square" rtlCol="0">
            <a:spAutoFit/>
          </a:bodyPr>
          <a:lstStyle/>
          <a:p>
            <a:pPr marL="342900" indent="-342900" algn="just">
              <a:buFont typeface="Arial" panose="020B0604020202020204" pitchFamily="34" charset="0"/>
              <a:buChar char="•"/>
            </a:pPr>
            <a:r>
              <a:rPr lang="en-IN" sz="1900" i="1" dirty="0">
                <a:effectLst>
                  <a:outerShdw blurRad="38100" dist="38100" dir="2700000" algn="tl">
                    <a:srgbClr val="000000">
                      <a:alpha val="43137"/>
                    </a:srgbClr>
                  </a:outerShdw>
                </a:effectLst>
              </a:rPr>
              <a:t>The graphs show the different probabilities of nucleosome configurations for different mutant strain.</a:t>
            </a:r>
          </a:p>
          <a:p>
            <a:pPr marL="342900" indent="-342900" algn="just">
              <a:buFont typeface="Arial" panose="020B0604020202020204" pitchFamily="34" charset="0"/>
              <a:buChar char="•"/>
            </a:pPr>
            <a:r>
              <a:rPr lang="en-IN" sz="1900" i="1" dirty="0">
                <a:effectLst>
                  <a:outerShdw blurRad="38100" dist="38100" dir="2700000" algn="tl">
                    <a:srgbClr val="000000">
                      <a:alpha val="43137"/>
                    </a:srgbClr>
                  </a:outerShdw>
                </a:effectLst>
              </a:rPr>
              <a:t>Nucleosome positioning impacts the switching between these states, due to the kinetics of nucleosome assembly, disassembly and sliding.</a:t>
            </a:r>
          </a:p>
          <a:p>
            <a:pPr marL="342900" indent="-342900" algn="just">
              <a:buFont typeface="Arial" panose="020B0604020202020204" pitchFamily="34" charset="0"/>
              <a:buChar char="•"/>
            </a:pPr>
            <a:r>
              <a:rPr lang="en-IN" sz="1900" i="1" dirty="0">
                <a:effectLst>
                  <a:outerShdw blurRad="38100" dist="38100" dir="2700000" algn="tl">
                    <a:srgbClr val="000000">
                      <a:alpha val="43137"/>
                    </a:srgbClr>
                  </a:outerShdw>
                </a:effectLst>
              </a:rPr>
              <a:t>This difference accounts for different information for different mutant strains</a:t>
            </a:r>
          </a:p>
        </p:txBody>
      </p:sp>
      <p:pic>
        <p:nvPicPr>
          <p:cNvPr id="7" name="Picture 6">
            <a:extLst>
              <a:ext uri="{FF2B5EF4-FFF2-40B4-BE49-F238E27FC236}">
                <a16:creationId xmlns:a16="http://schemas.microsoft.com/office/drawing/2014/main" id="{8CE9C2A1-1758-412E-A1A8-6C1BF833520D}"/>
              </a:ext>
            </a:extLst>
          </p:cNvPr>
          <p:cNvPicPr/>
          <p:nvPr/>
        </p:nvPicPr>
        <p:blipFill rotWithShape="1">
          <a:blip r:embed="rId2" cstate="print">
            <a:extLst>
              <a:ext uri="{28A0092B-C50C-407E-A947-70E740481C1C}">
                <a14:useLocalDpi xmlns:a14="http://schemas.microsoft.com/office/drawing/2010/main" val="0"/>
              </a:ext>
            </a:extLst>
          </a:blip>
          <a:srcRect r="69116" b="50255"/>
          <a:stretch/>
        </p:blipFill>
        <p:spPr bwMode="auto">
          <a:xfrm>
            <a:off x="129528" y="123623"/>
            <a:ext cx="3148380" cy="2956267"/>
          </a:xfrm>
          <a:prstGeom prst="rect">
            <a:avLst/>
          </a:prstGeom>
          <a:noFill/>
          <a:ln>
            <a:noFill/>
          </a:ln>
        </p:spPr>
      </p:pic>
      <p:pic>
        <p:nvPicPr>
          <p:cNvPr id="8" name="Picture 7">
            <a:extLst>
              <a:ext uri="{FF2B5EF4-FFF2-40B4-BE49-F238E27FC236}">
                <a16:creationId xmlns:a16="http://schemas.microsoft.com/office/drawing/2014/main" id="{CF09F68A-2DE4-4CCB-855C-BAF9D6E7B2CE}"/>
              </a:ext>
            </a:extLst>
          </p:cNvPr>
          <p:cNvPicPr/>
          <p:nvPr/>
        </p:nvPicPr>
        <p:blipFill rotWithShape="1">
          <a:blip r:embed="rId2" cstate="print">
            <a:extLst>
              <a:ext uri="{28A0092B-C50C-407E-A947-70E740481C1C}">
                <a14:useLocalDpi xmlns:a14="http://schemas.microsoft.com/office/drawing/2010/main" val="0"/>
              </a:ext>
            </a:extLst>
          </a:blip>
          <a:srcRect l="33936" r="33199" b="50935"/>
          <a:stretch/>
        </p:blipFill>
        <p:spPr bwMode="auto">
          <a:xfrm>
            <a:off x="3270598" y="42889"/>
            <a:ext cx="3071521" cy="3018197"/>
          </a:xfrm>
          <a:prstGeom prst="rect">
            <a:avLst/>
          </a:prstGeom>
          <a:noFill/>
          <a:ln>
            <a:noFill/>
          </a:ln>
        </p:spPr>
      </p:pic>
      <p:pic>
        <p:nvPicPr>
          <p:cNvPr id="9" name="Picture 8">
            <a:extLst>
              <a:ext uri="{FF2B5EF4-FFF2-40B4-BE49-F238E27FC236}">
                <a16:creationId xmlns:a16="http://schemas.microsoft.com/office/drawing/2014/main" id="{FAFA4782-19CD-4411-A591-5C2EF33ECFE7}"/>
              </a:ext>
            </a:extLst>
          </p:cNvPr>
          <p:cNvPicPr/>
          <p:nvPr/>
        </p:nvPicPr>
        <p:blipFill rotWithShape="1">
          <a:blip r:embed="rId2" cstate="print">
            <a:extLst>
              <a:ext uri="{28A0092B-C50C-407E-A947-70E740481C1C}">
                <a14:useLocalDpi xmlns:a14="http://schemas.microsoft.com/office/drawing/2010/main" val="0"/>
              </a:ext>
            </a:extLst>
          </a:blip>
          <a:srcRect l="66801" b="50724"/>
          <a:stretch/>
        </p:blipFill>
        <p:spPr bwMode="auto">
          <a:xfrm>
            <a:off x="6262220" y="34055"/>
            <a:ext cx="3071520" cy="3004395"/>
          </a:xfrm>
          <a:prstGeom prst="rect">
            <a:avLst/>
          </a:prstGeom>
          <a:noFill/>
          <a:ln>
            <a:noFill/>
          </a:ln>
        </p:spPr>
      </p:pic>
      <p:pic>
        <p:nvPicPr>
          <p:cNvPr id="10" name="Picture 9">
            <a:extLst>
              <a:ext uri="{FF2B5EF4-FFF2-40B4-BE49-F238E27FC236}">
                <a16:creationId xmlns:a16="http://schemas.microsoft.com/office/drawing/2014/main" id="{64CB7FDC-7B94-4C3A-B38F-7F13FC4D4B11}"/>
              </a:ext>
            </a:extLst>
          </p:cNvPr>
          <p:cNvPicPr/>
          <p:nvPr/>
        </p:nvPicPr>
        <p:blipFill rotWithShape="1">
          <a:blip r:embed="rId2" cstate="print">
            <a:extLst>
              <a:ext uri="{28A0092B-C50C-407E-A947-70E740481C1C}">
                <a14:useLocalDpi xmlns:a14="http://schemas.microsoft.com/office/drawing/2010/main" val="0"/>
              </a:ext>
            </a:extLst>
          </a:blip>
          <a:srcRect l="33936" t="50724" r="34841"/>
          <a:stretch/>
        </p:blipFill>
        <p:spPr bwMode="auto">
          <a:xfrm>
            <a:off x="3388553" y="3229222"/>
            <a:ext cx="3071520" cy="2807594"/>
          </a:xfrm>
          <a:prstGeom prst="rect">
            <a:avLst/>
          </a:prstGeom>
          <a:noFill/>
          <a:ln>
            <a:noFill/>
          </a:ln>
        </p:spPr>
      </p:pic>
      <p:pic>
        <p:nvPicPr>
          <p:cNvPr id="11" name="Picture 10">
            <a:extLst>
              <a:ext uri="{FF2B5EF4-FFF2-40B4-BE49-F238E27FC236}">
                <a16:creationId xmlns:a16="http://schemas.microsoft.com/office/drawing/2014/main" id="{9541274A-3C96-4E54-B465-86BF831709C2}"/>
              </a:ext>
            </a:extLst>
          </p:cNvPr>
          <p:cNvPicPr/>
          <p:nvPr/>
        </p:nvPicPr>
        <p:blipFill rotWithShape="1">
          <a:blip r:embed="rId2" cstate="print">
            <a:extLst>
              <a:ext uri="{28A0092B-C50C-407E-A947-70E740481C1C}">
                <a14:useLocalDpi xmlns:a14="http://schemas.microsoft.com/office/drawing/2010/main" val="0"/>
              </a:ext>
            </a:extLst>
          </a:blip>
          <a:srcRect l="-1" t="51986" r="69095" b="-434"/>
          <a:stretch/>
        </p:blipFill>
        <p:spPr bwMode="auto">
          <a:xfrm>
            <a:off x="295602" y="3229222"/>
            <a:ext cx="2974996" cy="2726793"/>
          </a:xfrm>
          <a:prstGeom prst="rect">
            <a:avLst/>
          </a:prstGeom>
          <a:noFill/>
          <a:ln>
            <a:noFill/>
          </a:ln>
        </p:spPr>
      </p:pic>
      <p:sp>
        <p:nvSpPr>
          <p:cNvPr id="18" name="Rectangle: Diagonal Corners Rounded 17">
            <a:extLst>
              <a:ext uri="{FF2B5EF4-FFF2-40B4-BE49-F238E27FC236}">
                <a16:creationId xmlns:a16="http://schemas.microsoft.com/office/drawing/2014/main" id="{91CA42A1-0360-4D59-91B4-43E9FFFD54D5}"/>
              </a:ext>
            </a:extLst>
          </p:cNvPr>
          <p:cNvSpPr/>
          <p:nvPr/>
        </p:nvSpPr>
        <p:spPr>
          <a:xfrm>
            <a:off x="6812551" y="3321670"/>
            <a:ext cx="5200416" cy="2742627"/>
          </a:xfrm>
          <a:prstGeom prst="round2DiagRect">
            <a:avLst>
              <a:gd name="adj1" fmla="val 16667"/>
              <a:gd name="adj2" fmla="val 0"/>
            </a:avLst>
          </a:prstGeom>
          <a:noFill/>
          <a:ln>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84778E45-78D5-4E3D-96F7-9592573E6902}"/>
              </a:ext>
            </a:extLst>
          </p:cNvPr>
          <p:cNvSpPr txBox="1"/>
          <p:nvPr/>
        </p:nvSpPr>
        <p:spPr>
          <a:xfrm>
            <a:off x="312198" y="6306076"/>
            <a:ext cx="11567604" cy="573298"/>
          </a:xfrm>
          <a:prstGeom prst="rect">
            <a:avLst/>
          </a:prstGeom>
          <a:noFill/>
        </p:spPr>
        <p:txBody>
          <a:bodyPr wrap="square">
            <a:spAutoFit/>
          </a:bodyPr>
          <a:lstStyle/>
          <a:p>
            <a:pPr indent="-406400" algn="ctr">
              <a:lnSpc>
                <a:spcPct val="115000"/>
              </a:lnSpc>
            </a:pPr>
            <a:r>
              <a:rPr lang="en-US" sz="1400" b="1" dirty="0">
                <a:effectLst/>
                <a:ea typeface="Times New Roman" panose="02020603050405020304" pitchFamily="18" charset="0"/>
              </a:rPr>
              <a:t>Brown, C. R., Mao, C., Falkovskaia, E., Jurica, M. S., and Boeger, H. (2013) Linking Stochastic Fluctuations in Chromatin Structure and Gene Expression. (</a:t>
            </a:r>
            <a:r>
              <a:rPr lang="en-US" sz="1400" b="1" dirty="0">
                <a:ea typeface="Times New Roman" panose="02020603050405020304" pitchFamily="18" charset="0"/>
              </a:rPr>
              <a:t>Figure 6)</a:t>
            </a:r>
            <a:r>
              <a:rPr lang="en-US" sz="1400" b="1" dirty="0">
                <a:effectLst/>
                <a:ea typeface="Times New Roman" panose="02020603050405020304" pitchFamily="18" charset="0"/>
              </a:rPr>
              <a:t> </a:t>
            </a:r>
            <a:r>
              <a:rPr lang="en-US" sz="1400" b="1" i="1" dirty="0">
                <a:effectLst/>
                <a:ea typeface="Times New Roman" panose="02020603050405020304" pitchFamily="18" charset="0"/>
              </a:rPr>
              <a:t>PLoS Biology</a:t>
            </a:r>
            <a:r>
              <a:rPr lang="en-US" sz="1400" b="1" dirty="0">
                <a:effectLst/>
                <a:ea typeface="Times New Roman" panose="02020603050405020304" pitchFamily="18" charset="0"/>
              </a:rPr>
              <a:t>. 10.1371/journal.pbio.1001621</a:t>
            </a:r>
            <a:endParaRPr lang="en-IN" sz="1400" b="1" dirty="0">
              <a:effectLst/>
              <a:ea typeface="Times New Roman" panose="02020603050405020304" pitchFamily="18" charset="0"/>
            </a:endParaRPr>
          </a:p>
        </p:txBody>
      </p:sp>
    </p:spTree>
    <p:extLst>
      <p:ext uri="{BB962C8B-B14F-4D97-AF65-F5344CB8AC3E}">
        <p14:creationId xmlns:p14="http://schemas.microsoft.com/office/powerpoint/2010/main" val="1079581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110AE0-24BF-4374-8939-5300EBEE40AF}"/>
              </a:ext>
            </a:extLst>
          </p:cNvPr>
          <p:cNvSpPr/>
          <p:nvPr/>
        </p:nvSpPr>
        <p:spPr>
          <a:xfrm>
            <a:off x="310203" y="0"/>
            <a:ext cx="11181266" cy="1200329"/>
          </a:xfrm>
          <a:prstGeom prst="rect">
            <a:avLst/>
          </a:prstGeom>
          <a:noFill/>
        </p:spPr>
        <p:txBody>
          <a:bodyPr wrap="none" lIns="91440" tIns="45720" rIns="91440" bIns="45720">
            <a:spAutoFit/>
          </a:bodyPr>
          <a:lstStyle/>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Extra information encoded in chromatin p</a:t>
            </a: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ackaging at level </a:t>
            </a:r>
          </a:p>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of nucleosome occupancy a</a:t>
            </a: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nd nucleosome modification</a:t>
            </a:r>
          </a:p>
        </p:txBody>
      </p:sp>
      <p:pic>
        <p:nvPicPr>
          <p:cNvPr id="15" name="Picture 14">
            <a:extLst>
              <a:ext uri="{FF2B5EF4-FFF2-40B4-BE49-F238E27FC236}">
                <a16:creationId xmlns:a16="http://schemas.microsoft.com/office/drawing/2014/main" id="{8DF419C7-6D19-475E-B521-87C7036585E9}"/>
              </a:ext>
            </a:extLst>
          </p:cNvPr>
          <p:cNvPicPr/>
          <p:nvPr/>
        </p:nvPicPr>
        <p:blipFill rotWithShape="1">
          <a:blip r:embed="rId2"/>
          <a:srcRect t="17758"/>
          <a:stretch/>
        </p:blipFill>
        <p:spPr bwMode="auto">
          <a:xfrm>
            <a:off x="4953738" y="1731971"/>
            <a:ext cx="7096221" cy="4608897"/>
          </a:xfrm>
          <a:prstGeom prst="rect">
            <a:avLst/>
          </a:prstGeom>
          <a:ln>
            <a:noFill/>
          </a:ln>
          <a:extLst>
            <a:ext uri="{53640926-AAD7-44D8-BBD7-CCE9431645EC}">
              <a14:shadowObscured xmlns:a14="http://schemas.microsoft.com/office/drawing/2010/main"/>
            </a:ext>
          </a:extLst>
        </p:spPr>
      </p:pic>
      <p:sp>
        <p:nvSpPr>
          <p:cNvPr id="16" name="Rectangle: Beveled 15">
            <a:extLst>
              <a:ext uri="{FF2B5EF4-FFF2-40B4-BE49-F238E27FC236}">
                <a16:creationId xmlns:a16="http://schemas.microsoft.com/office/drawing/2014/main" id="{61096BD0-1E29-4B48-B72B-D5067E55E71D}"/>
              </a:ext>
            </a:extLst>
          </p:cNvPr>
          <p:cNvSpPr/>
          <p:nvPr/>
        </p:nvSpPr>
        <p:spPr>
          <a:xfrm>
            <a:off x="142041" y="1502539"/>
            <a:ext cx="4953741" cy="4806151"/>
          </a:xfrm>
          <a:prstGeom prst="bevel">
            <a:avLst/>
          </a:prstGeom>
          <a:noFill/>
          <a:ln>
            <a:solidFill>
              <a:srgbClr val="9BD5E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3BE4A341-373F-44C0-9C0B-B1984892E19B}"/>
              </a:ext>
            </a:extLst>
          </p:cNvPr>
          <p:cNvSpPr txBox="1"/>
          <p:nvPr/>
        </p:nvSpPr>
        <p:spPr>
          <a:xfrm>
            <a:off x="790110" y="2158101"/>
            <a:ext cx="3657601" cy="3539430"/>
          </a:xfrm>
          <a:prstGeom prst="rect">
            <a:avLst/>
          </a:prstGeom>
          <a:noFill/>
        </p:spPr>
        <p:txBody>
          <a:bodyPr wrap="square" rtlCol="0">
            <a:spAutoFit/>
          </a:bodyPr>
          <a:lstStyle/>
          <a:p>
            <a:pPr algn="just"/>
            <a:r>
              <a:rPr lang="en-IN" sz="1200" dirty="0"/>
              <a:t> </a:t>
            </a:r>
            <a:r>
              <a:rPr lang="en-IN" sz="1600" dirty="0"/>
              <a:t>1. </a:t>
            </a:r>
            <a:r>
              <a:rPr lang="en-US" sz="1600" dirty="0">
                <a:latin typeface="Times New Roman" panose="02020603050405020304" pitchFamily="18" charset="0"/>
              </a:rPr>
              <a:t>E</a:t>
            </a:r>
            <a:r>
              <a:rPr lang="en-US" sz="1600" dirty="0">
                <a:effectLst/>
                <a:latin typeface="Times New Roman" panose="02020603050405020304" pitchFamily="18" charset="0"/>
                <a:ea typeface="Times New Roman" panose="02020603050405020304" pitchFamily="18" charset="0"/>
              </a:rPr>
              <a:t>xtra information encoding by the chromatin packaging, when nucleosomes are added to PHO5 promoter.</a:t>
            </a:r>
          </a:p>
          <a:p>
            <a:pPr algn="just"/>
            <a:r>
              <a:rPr lang="en-US" sz="1600" dirty="0">
                <a:latin typeface="Times New Roman" panose="02020603050405020304" pitchFamily="18" charset="0"/>
              </a:rPr>
              <a:t>2. Extra </a:t>
            </a:r>
            <a:r>
              <a:rPr lang="en-US" sz="1600" dirty="0">
                <a:effectLst/>
                <a:latin typeface="Times New Roman" panose="02020603050405020304" pitchFamily="18" charset="0"/>
                <a:ea typeface="Times New Roman" panose="02020603050405020304" pitchFamily="18" charset="0"/>
              </a:rPr>
              <a:t>information at level of histone modification using </a:t>
            </a:r>
            <a:r>
              <a:rPr lang="en-US" sz="1600" b="1" dirty="0">
                <a:effectLst/>
                <a:latin typeface="Times New Roman" panose="02020603050405020304" pitchFamily="18" charset="0"/>
                <a:ea typeface="Times New Roman" panose="02020603050405020304" pitchFamily="18" charset="0"/>
              </a:rPr>
              <a:t>Monte Carlo Simulation (MCS) and ChIP seq data.</a:t>
            </a:r>
          </a:p>
          <a:p>
            <a:pPr algn="just"/>
            <a:r>
              <a:rPr lang="en-US" sz="1600" b="1" dirty="0">
                <a:latin typeface="Times New Roman" panose="02020603050405020304" pitchFamily="18" charset="0"/>
                <a:ea typeface="Times New Roman" panose="02020603050405020304" pitchFamily="18" charset="0"/>
              </a:rPr>
              <a:t>3. T</a:t>
            </a:r>
            <a:r>
              <a:rPr lang="en-US" sz="1600" dirty="0">
                <a:effectLst/>
                <a:latin typeface="Times New Roman" panose="02020603050405020304" pitchFamily="18" charset="0"/>
                <a:ea typeface="Times New Roman" panose="02020603050405020304" pitchFamily="18" charset="0"/>
              </a:rPr>
              <a:t>he range of Association and dissociation rate of nucleosome modification for the calculated modification information.</a:t>
            </a:r>
            <a:endParaRPr lang="en-IN" sz="1600" dirty="0">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4. C</a:t>
            </a:r>
            <a:r>
              <a:rPr lang="en-US" sz="1600" dirty="0">
                <a:effectLst/>
                <a:latin typeface="Times New Roman" panose="02020603050405020304" pitchFamily="18" charset="0"/>
                <a:ea typeface="Times New Roman" panose="02020603050405020304" pitchFamily="18" charset="0"/>
              </a:rPr>
              <a:t>hanges in modification information with change in association and dissociation rate of the nucleosome modification. </a:t>
            </a:r>
            <a:endParaRPr lang="en-IN" sz="16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91A3798F-F75C-4C6B-95E1-63244C63F788}"/>
              </a:ext>
            </a:extLst>
          </p:cNvPr>
          <p:cNvSpPr/>
          <p:nvPr/>
        </p:nvSpPr>
        <p:spPr>
          <a:xfrm>
            <a:off x="1765311" y="1470361"/>
            <a:ext cx="1707198"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Objectives</a:t>
            </a:r>
          </a:p>
        </p:txBody>
      </p:sp>
    </p:spTree>
    <p:extLst>
      <p:ext uri="{BB962C8B-B14F-4D97-AF65-F5344CB8AC3E}">
        <p14:creationId xmlns:p14="http://schemas.microsoft.com/office/powerpoint/2010/main" val="1616815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FF8D71-6820-4F89-9D5B-6CF0DF91344A}"/>
              </a:ext>
            </a:extLst>
          </p:cNvPr>
          <p:cNvSpPr/>
          <p:nvPr/>
        </p:nvSpPr>
        <p:spPr>
          <a:xfrm>
            <a:off x="3468400" y="0"/>
            <a:ext cx="4864600" cy="646331"/>
          </a:xfrm>
          <a:prstGeom prst="rect">
            <a:avLst/>
          </a:prstGeom>
          <a:noFill/>
        </p:spPr>
        <p:txBody>
          <a:bodyPr wrap="non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Microstates and Entropy</a:t>
            </a:r>
          </a:p>
        </p:txBody>
      </p:sp>
      <p:pic>
        <p:nvPicPr>
          <p:cNvPr id="7" name="Picture 6">
            <a:extLst>
              <a:ext uri="{FF2B5EF4-FFF2-40B4-BE49-F238E27FC236}">
                <a16:creationId xmlns:a16="http://schemas.microsoft.com/office/drawing/2014/main" id="{0EF69960-2DBA-4E5A-AF39-A06597D99814}"/>
              </a:ext>
            </a:extLst>
          </p:cNvPr>
          <p:cNvPicPr/>
          <p:nvPr/>
        </p:nvPicPr>
        <p:blipFill rotWithShape="1">
          <a:blip r:embed="rId2"/>
          <a:srcRect l="5116" r="3851"/>
          <a:stretch/>
        </p:blipFill>
        <p:spPr>
          <a:xfrm>
            <a:off x="3528515" y="561187"/>
            <a:ext cx="4876051" cy="3080096"/>
          </a:xfrm>
          <a:prstGeom prst="rect">
            <a:avLst/>
          </a:prstGeom>
        </p:spPr>
      </p:pic>
      <p:sp>
        <p:nvSpPr>
          <p:cNvPr id="6" name="TextBox 5">
            <a:extLst>
              <a:ext uri="{FF2B5EF4-FFF2-40B4-BE49-F238E27FC236}">
                <a16:creationId xmlns:a16="http://schemas.microsoft.com/office/drawing/2014/main" id="{21FF7B52-20AD-4C36-B72D-8E0F5078E471}"/>
              </a:ext>
            </a:extLst>
          </p:cNvPr>
          <p:cNvSpPr txBox="1"/>
          <p:nvPr/>
        </p:nvSpPr>
        <p:spPr>
          <a:xfrm>
            <a:off x="3173776" y="3701808"/>
            <a:ext cx="5675425" cy="307777"/>
          </a:xfrm>
          <a:prstGeom prst="rect">
            <a:avLst/>
          </a:prstGeom>
          <a:noFill/>
        </p:spPr>
        <p:txBody>
          <a:bodyPr wrap="square">
            <a:spAutoFit/>
          </a:bodyPr>
          <a:lstStyle/>
          <a:p>
            <a:pPr algn="ctr"/>
            <a:r>
              <a:rPr lang="en-IN" sz="1400" b="1" i="1" dirty="0">
                <a:effectLst/>
                <a:latin typeface="Times New Roman" panose="02020603050405020304" pitchFamily="18" charset="0"/>
                <a:ea typeface="Calibri" panose="020F0502020204030204" pitchFamily="34" charset="0"/>
              </a:rPr>
              <a:t>Fig </a:t>
            </a:r>
            <a:r>
              <a:rPr lang="en-IN" sz="1400" b="1" i="1" dirty="0">
                <a:latin typeface="Times New Roman" panose="02020603050405020304" pitchFamily="18" charset="0"/>
                <a:ea typeface="Calibri" panose="020F0502020204030204" pitchFamily="34" charset="0"/>
              </a:rPr>
              <a:t>- </a:t>
            </a:r>
            <a:r>
              <a:rPr lang="en-IN" sz="1400" b="1" i="1" dirty="0">
                <a:effectLst/>
                <a:latin typeface="Times New Roman" panose="02020603050405020304" pitchFamily="18" charset="0"/>
                <a:ea typeface="Calibri" panose="020F0502020204030204" pitchFamily="34" charset="0"/>
              </a:rPr>
              <a:t>Possible arrangements of DNA binding proteins on a DNA molecule. </a:t>
            </a:r>
            <a:endParaRPr lang="en-IN" sz="1400" b="1" i="1" dirty="0"/>
          </a:p>
        </p:txBody>
      </p:sp>
      <p:sp>
        <p:nvSpPr>
          <p:cNvPr id="10" name="TextBox 9">
            <a:extLst>
              <a:ext uri="{FF2B5EF4-FFF2-40B4-BE49-F238E27FC236}">
                <a16:creationId xmlns:a16="http://schemas.microsoft.com/office/drawing/2014/main" id="{B06E2C20-003F-4E52-ADD4-DE043B14E4E9}"/>
              </a:ext>
            </a:extLst>
          </p:cNvPr>
          <p:cNvSpPr txBox="1"/>
          <p:nvPr/>
        </p:nvSpPr>
        <p:spPr>
          <a:xfrm>
            <a:off x="367314" y="4142217"/>
            <a:ext cx="5728686" cy="1200329"/>
          </a:xfrm>
          <a:prstGeom prst="rect">
            <a:avLst/>
          </a:prstGeom>
          <a:noFill/>
        </p:spPr>
        <p:txBody>
          <a:bodyPr wrap="square">
            <a:spAutoFit/>
          </a:bodyPr>
          <a:lstStyle/>
          <a:p>
            <a:pPr algn="just"/>
            <a:r>
              <a:rPr lang="en-IN" sz="1800" dirty="0">
                <a:effectLst/>
                <a:latin typeface="Times New Roman" panose="02020603050405020304" pitchFamily="18" charset="0"/>
                <a:ea typeface="Calibri" panose="020F0502020204030204" pitchFamily="34" charset="0"/>
              </a:rPr>
              <a:t>Number of microstates (W) </a:t>
            </a:r>
            <a:r>
              <a:rPr lang="en-IN" dirty="0">
                <a:latin typeface="Times New Roman" panose="02020603050405020304" pitchFamily="18" charset="0"/>
                <a:ea typeface="Calibri" panose="020F0502020204030204" pitchFamily="34" charset="0"/>
              </a:rPr>
              <a:t>are </a:t>
            </a:r>
            <a:r>
              <a:rPr lang="en-IN" sz="1800" dirty="0">
                <a:effectLst/>
                <a:latin typeface="Times New Roman" panose="02020603050405020304" pitchFamily="18" charset="0"/>
                <a:ea typeface="Calibri" panose="020F0502020204030204" pitchFamily="34" charset="0"/>
              </a:rPr>
              <a:t>the total number of ways of arranging n no. of indistinguishable objects (DNA binding proteins) in </a:t>
            </a:r>
            <a:r>
              <a:rPr lang="en-IN" dirty="0">
                <a:latin typeface="Times New Roman" panose="02020603050405020304" pitchFamily="18" charset="0"/>
                <a:ea typeface="Calibri" panose="020F0502020204030204" pitchFamily="34" charset="0"/>
              </a:rPr>
              <a:t>N</a:t>
            </a:r>
            <a:r>
              <a:rPr lang="en-IN" sz="1800" dirty="0">
                <a:effectLst/>
                <a:latin typeface="Times New Roman" panose="02020603050405020304" pitchFamily="18" charset="0"/>
                <a:ea typeface="RMTMI"/>
              </a:rPr>
              <a:t> </a:t>
            </a:r>
            <a:r>
              <a:rPr lang="en-IN" sz="1800" dirty="0">
                <a:effectLst/>
                <a:latin typeface="Times New Roman" panose="02020603050405020304" pitchFamily="18" charset="0"/>
                <a:ea typeface="Calibri" panose="020F0502020204030204" pitchFamily="34" charset="0"/>
              </a:rPr>
              <a:t>boxes (protein binding site on DNA) without allowing any box to have more than one object. </a:t>
            </a:r>
            <a:endParaRPr lang="en-IN"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5223A87-E133-488C-84C4-6DF5AB3A2D23}"/>
                  </a:ext>
                </a:extLst>
              </p:cNvPr>
              <p:cNvSpPr txBox="1"/>
              <p:nvPr/>
            </p:nvSpPr>
            <p:spPr>
              <a:xfrm>
                <a:off x="1741879" y="5545672"/>
                <a:ext cx="2186857" cy="660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𝑊</m:t>
                      </m:r>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𝑁</m:t>
                          </m:r>
                          <m:r>
                            <a:rPr lang="en-IN">
                              <a:latin typeface="Cambria Math" panose="02040503050406030204" pitchFamily="18" charset="0"/>
                            </a:rPr>
                            <m:t>!</m:t>
                          </m:r>
                        </m:num>
                        <m:den>
                          <m:d>
                            <m:dPr>
                              <m:endChr m:val=""/>
                              <m:ctrlPr>
                                <a:rPr lang="en-IN" i="1">
                                  <a:latin typeface="Cambria Math" panose="02040503050406030204" pitchFamily="18" charset="0"/>
                                </a:rPr>
                              </m:ctrlPr>
                            </m:dPr>
                            <m:e>
                              <m:r>
                                <a:rPr lang="en-IN" i="1">
                                  <a:latin typeface="Cambria Math" panose="02040503050406030204" pitchFamily="18" charset="0"/>
                                </a:rPr>
                                <m:t>𝑁</m:t>
                              </m:r>
                              <m:r>
                                <a:rPr lang="en-IN">
                                  <a:latin typeface="Cambria Math" panose="02040503050406030204" pitchFamily="18" charset="0"/>
                                </a:rPr>
                                <m:t>−</m:t>
                              </m:r>
                              <m:r>
                                <a:rPr lang="en-IN" i="1">
                                  <a:latin typeface="Cambria Math" panose="02040503050406030204" pitchFamily="18" charset="0"/>
                                </a:rPr>
                                <m:t>𝑛</m:t>
                              </m:r>
                              <m:r>
                                <a:rPr lang="en-IN">
                                  <a:latin typeface="Cambria Math" panose="02040503050406030204" pitchFamily="18" charset="0"/>
                                </a:rPr>
                                <m:t>)!</m:t>
                              </m:r>
                              <m:r>
                                <a:rPr lang="en-IN" i="1">
                                  <a:latin typeface="Cambria Math" panose="02040503050406030204" pitchFamily="18" charset="0"/>
                                </a:rPr>
                                <m:t>𝑛</m:t>
                              </m:r>
                              <m:r>
                                <a:rPr lang="en-IN">
                                  <a:latin typeface="Cambria Math" panose="02040503050406030204" pitchFamily="18" charset="0"/>
                                </a:rPr>
                                <m:t>!</m:t>
                              </m:r>
                            </m:e>
                          </m:d>
                        </m:den>
                      </m:f>
                    </m:oMath>
                  </m:oMathPara>
                </a14:m>
                <a:endParaRPr lang="en-IN" dirty="0"/>
              </a:p>
            </p:txBody>
          </p:sp>
        </mc:Choice>
        <mc:Fallback xmlns="">
          <p:sp>
            <p:nvSpPr>
              <p:cNvPr id="12" name="TextBox 11">
                <a:extLst>
                  <a:ext uri="{FF2B5EF4-FFF2-40B4-BE49-F238E27FC236}">
                    <a16:creationId xmlns:a16="http://schemas.microsoft.com/office/drawing/2014/main" id="{C5223A87-E133-488C-84C4-6DF5AB3A2D23}"/>
                  </a:ext>
                </a:extLst>
              </p:cNvPr>
              <p:cNvSpPr txBox="1">
                <a:spLocks noRot="1" noChangeAspect="1" noMove="1" noResize="1" noEditPoints="1" noAdjustHandles="1" noChangeArrowheads="1" noChangeShapeType="1" noTextEdit="1"/>
              </p:cNvSpPr>
              <p:nvPr/>
            </p:nvSpPr>
            <p:spPr>
              <a:xfrm>
                <a:off x="1741879" y="5545672"/>
                <a:ext cx="2186857" cy="660052"/>
              </a:xfrm>
              <a:prstGeom prst="rect">
                <a:avLst/>
              </a:prstGeom>
              <a:blipFill>
                <a:blip r:embed="rId4"/>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3C6C6852-6296-47F7-B5DC-63BC54766BA4}"/>
              </a:ext>
            </a:extLst>
          </p:cNvPr>
          <p:cNvSpPr txBox="1"/>
          <p:nvPr/>
        </p:nvSpPr>
        <p:spPr>
          <a:xfrm>
            <a:off x="6524108" y="4151061"/>
            <a:ext cx="5026358" cy="646331"/>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Entropy provides a measure of the total number of microstates of a system, given by:</a:t>
            </a:r>
            <a:endParaRPr lang="en-IN"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BFE01-57EE-448A-8046-7E37CD17439C}"/>
                  </a:ext>
                </a:extLst>
              </p:cNvPr>
              <p:cNvSpPr txBox="1"/>
              <p:nvPr/>
            </p:nvSpPr>
            <p:spPr>
              <a:xfrm>
                <a:off x="7779056" y="4777379"/>
                <a:ext cx="14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𝑆</m:t>
                      </m:r>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𝐾</m:t>
                          </m:r>
                        </m:e>
                        <m:sub>
                          <m:r>
                            <a:rPr lang="en-IN" i="1">
                              <a:latin typeface="Cambria Math" panose="02040503050406030204" pitchFamily="18" charset="0"/>
                            </a:rPr>
                            <m:t>𝐵</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ln</m:t>
                          </m:r>
                        </m:fName>
                        <m:e>
                          <m:r>
                            <a:rPr lang="en-IN" i="1">
                              <a:latin typeface="Cambria Math" panose="02040503050406030204" pitchFamily="18" charset="0"/>
                            </a:rPr>
                            <m:t>𝑊</m:t>
                          </m:r>
                        </m:e>
                      </m:func>
                    </m:oMath>
                  </m:oMathPara>
                </a14:m>
                <a:endParaRPr lang="en-IN" dirty="0"/>
              </a:p>
            </p:txBody>
          </p:sp>
        </mc:Choice>
        <mc:Fallback xmlns="">
          <p:sp>
            <p:nvSpPr>
              <p:cNvPr id="16" name="TextBox 15">
                <a:extLst>
                  <a:ext uri="{FF2B5EF4-FFF2-40B4-BE49-F238E27FC236}">
                    <a16:creationId xmlns:a16="http://schemas.microsoft.com/office/drawing/2014/main" id="{00BBFE01-57EE-448A-8046-7E37CD17439C}"/>
                  </a:ext>
                </a:extLst>
              </p:cNvPr>
              <p:cNvSpPr txBox="1">
                <a:spLocks noRot="1" noChangeAspect="1" noMove="1" noResize="1" noEditPoints="1" noAdjustHandles="1" noChangeArrowheads="1" noChangeShapeType="1" noTextEdit="1"/>
              </p:cNvSpPr>
              <p:nvPr/>
            </p:nvSpPr>
            <p:spPr>
              <a:xfrm>
                <a:off x="7779056" y="4777379"/>
                <a:ext cx="1489229"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54D646C-7B64-4ACE-81C8-50D5DD999747}"/>
                  </a:ext>
                </a:extLst>
              </p:cNvPr>
              <p:cNvSpPr txBox="1"/>
              <p:nvPr/>
            </p:nvSpPr>
            <p:spPr>
              <a:xfrm>
                <a:off x="5635102" y="5215950"/>
                <a:ext cx="6094520" cy="660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𝑆</m:t>
                      </m:r>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𝑘</m:t>
                          </m:r>
                        </m:e>
                        <m:sub>
                          <m:r>
                            <a:rPr lang="en-IN" i="1">
                              <a:latin typeface="Cambria Math" panose="02040503050406030204" pitchFamily="18" charset="0"/>
                            </a:rPr>
                            <m:t>𝐵</m:t>
                          </m:r>
                        </m:sub>
                      </m:sSub>
                      <m:r>
                        <m:rPr>
                          <m:sty m:val="p"/>
                        </m:rPr>
                        <a:rPr lang="en-IN" i="0">
                          <a:latin typeface="Cambria Math" panose="02040503050406030204" pitchFamily="18" charset="0"/>
                        </a:rPr>
                        <m:t>ln</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𝑁</m:t>
                          </m:r>
                          <m:r>
                            <a:rPr lang="en-IN" i="0">
                              <a:latin typeface="Cambria Math" panose="02040503050406030204" pitchFamily="18" charset="0"/>
                            </a:rPr>
                            <m:t>!</m:t>
                          </m:r>
                        </m:num>
                        <m:den>
                          <m:d>
                            <m:dPr>
                              <m:endChr m:val=""/>
                              <m:ctrlPr>
                                <a:rPr lang="en-IN" i="1">
                                  <a:latin typeface="Cambria Math" panose="02040503050406030204" pitchFamily="18" charset="0"/>
                                </a:rPr>
                              </m:ctrlPr>
                            </m:dPr>
                            <m:e>
                              <m:r>
                                <a:rPr lang="en-IN" i="1">
                                  <a:latin typeface="Cambria Math" panose="02040503050406030204" pitchFamily="18" charset="0"/>
                                </a:rPr>
                                <m:t>𝑁</m:t>
                              </m:r>
                              <m:r>
                                <a:rPr lang="en-IN" i="0">
                                  <a:latin typeface="Cambria Math" panose="02040503050406030204" pitchFamily="18" charset="0"/>
                                </a:rPr>
                                <m:t>−</m:t>
                              </m:r>
                              <m:r>
                                <a:rPr lang="en-IN" i="1">
                                  <a:latin typeface="Cambria Math" panose="02040503050406030204" pitchFamily="18" charset="0"/>
                                </a:rPr>
                                <m:t>𝑛</m:t>
                              </m:r>
                              <m:r>
                                <a:rPr lang="en-IN" i="0">
                                  <a:latin typeface="Cambria Math" panose="02040503050406030204" pitchFamily="18" charset="0"/>
                                </a:rPr>
                                <m:t>)!</m:t>
                              </m:r>
                              <m:r>
                                <a:rPr lang="en-IN" i="1">
                                  <a:latin typeface="Cambria Math" panose="02040503050406030204" pitchFamily="18" charset="0"/>
                                </a:rPr>
                                <m:t>𝑛</m:t>
                              </m:r>
                              <m:r>
                                <a:rPr lang="en-IN" i="0">
                                  <a:latin typeface="Cambria Math" panose="02040503050406030204" pitchFamily="18" charset="0"/>
                                </a:rPr>
                                <m:t>!</m:t>
                              </m:r>
                            </m:e>
                          </m:d>
                        </m:den>
                      </m:f>
                    </m:oMath>
                  </m:oMathPara>
                </a14:m>
                <a:endParaRPr lang="en-IN" dirty="0"/>
              </a:p>
            </p:txBody>
          </p:sp>
        </mc:Choice>
        <mc:Fallback xmlns="">
          <p:sp>
            <p:nvSpPr>
              <p:cNvPr id="18" name="TextBox 17">
                <a:extLst>
                  <a:ext uri="{FF2B5EF4-FFF2-40B4-BE49-F238E27FC236}">
                    <a16:creationId xmlns:a16="http://schemas.microsoft.com/office/drawing/2014/main" id="{954D646C-7B64-4ACE-81C8-50D5DD999747}"/>
                  </a:ext>
                </a:extLst>
              </p:cNvPr>
              <p:cNvSpPr txBox="1">
                <a:spLocks noRot="1" noChangeAspect="1" noMove="1" noResize="1" noEditPoints="1" noAdjustHandles="1" noChangeArrowheads="1" noChangeShapeType="1" noTextEdit="1"/>
              </p:cNvSpPr>
              <p:nvPr/>
            </p:nvSpPr>
            <p:spPr>
              <a:xfrm>
                <a:off x="5635102" y="5215950"/>
                <a:ext cx="6094520" cy="660052"/>
              </a:xfrm>
              <a:prstGeom prst="rect">
                <a:avLst/>
              </a:prstGeom>
              <a:blipFill>
                <a:blip r:embed="rId6"/>
                <a:stretch>
                  <a:fillRect/>
                </a:stretch>
              </a:blipFill>
            </p:spPr>
            <p:txBody>
              <a:bodyPr/>
              <a:lstStyle/>
              <a:p>
                <a:r>
                  <a:rPr lang="en-IN">
                    <a:noFill/>
                  </a:rPr>
                  <a:t> </a:t>
                </a:r>
              </a:p>
            </p:txBody>
          </p:sp>
        </mc:Fallback>
      </mc:AlternateContent>
      <p:sp>
        <p:nvSpPr>
          <p:cNvPr id="19" name="TextBox 18">
            <a:extLst>
              <a:ext uri="{FF2B5EF4-FFF2-40B4-BE49-F238E27FC236}">
                <a16:creationId xmlns:a16="http://schemas.microsoft.com/office/drawing/2014/main" id="{F1C85609-840A-4141-BA14-2E88D22F42D1}"/>
              </a:ext>
            </a:extLst>
          </p:cNvPr>
          <p:cNvSpPr txBox="1"/>
          <p:nvPr/>
        </p:nvSpPr>
        <p:spPr>
          <a:xfrm>
            <a:off x="6196850" y="5913354"/>
            <a:ext cx="5397623" cy="369332"/>
          </a:xfrm>
          <a:prstGeom prst="rect">
            <a:avLst/>
          </a:prstGeom>
          <a:noFill/>
        </p:spPr>
        <p:txBody>
          <a:bodyPr wrap="square" rtlCol="0">
            <a:spAutoFit/>
          </a:bodyPr>
          <a:lstStyle/>
          <a:p>
            <a:r>
              <a:rPr lang="en-IN" dirty="0"/>
              <a:t>*Entropy will be highest when the C (ratio of n/N) is 0.5</a:t>
            </a:r>
          </a:p>
        </p:txBody>
      </p:sp>
      <p:sp>
        <p:nvSpPr>
          <p:cNvPr id="15" name="TextBox 14">
            <a:extLst>
              <a:ext uri="{FF2B5EF4-FFF2-40B4-BE49-F238E27FC236}">
                <a16:creationId xmlns:a16="http://schemas.microsoft.com/office/drawing/2014/main" id="{2CEE185E-BB31-4D8C-B8B2-8C664555F072}"/>
              </a:ext>
            </a:extLst>
          </p:cNvPr>
          <p:cNvSpPr txBox="1"/>
          <p:nvPr/>
        </p:nvSpPr>
        <p:spPr>
          <a:xfrm>
            <a:off x="3689978" y="6471557"/>
            <a:ext cx="4643022"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  </a:t>
            </a:r>
            <a:r>
              <a:rPr lang="en-US" sz="1400" b="1" i="1" dirty="0">
                <a:effectLst/>
                <a:latin typeface="Times New Roman" panose="02020603050405020304" pitchFamily="18" charset="0"/>
                <a:ea typeface="Times New Roman" panose="02020603050405020304" pitchFamily="18" charset="0"/>
              </a:rPr>
              <a:t>Phillips, R. (2010) Physical biology of the cell (chapter 5)</a:t>
            </a:r>
            <a:endParaRPr lang="en-IN" sz="1400" b="1" i="1" dirty="0"/>
          </a:p>
        </p:txBody>
      </p:sp>
    </p:spTree>
    <p:extLst>
      <p:ext uri="{BB962C8B-B14F-4D97-AF65-F5344CB8AC3E}">
        <p14:creationId xmlns:p14="http://schemas.microsoft.com/office/powerpoint/2010/main" val="93382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5078</TotalTime>
  <Words>2285</Words>
  <Application>Microsoft Office PowerPoint</Application>
  <PresentationFormat>Widescreen</PresentationFormat>
  <Paragraphs>174</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Rounded MT Bold</vt:lpstr>
      <vt:lpstr>Calibiri</vt:lpstr>
      <vt:lpstr>Calibri</vt:lpstr>
      <vt:lpstr>Calibri Light</vt:lpstr>
      <vt:lpstr>Cambria Math</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Ritika  Aggarwal</dc:creator>
  <cp:lastModifiedBy>Ritika Aggarwal</cp:lastModifiedBy>
  <cp:revision>153</cp:revision>
  <dcterms:created xsi:type="dcterms:W3CDTF">2020-12-05T16:14:38Z</dcterms:created>
  <dcterms:modified xsi:type="dcterms:W3CDTF">2021-05-09T20:31:06Z</dcterms:modified>
</cp:coreProperties>
</file>